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1" r:id="rId2"/>
    <p:sldId id="256" r:id="rId3"/>
    <p:sldId id="272" r:id="rId4"/>
    <p:sldId id="274" r:id="rId5"/>
    <p:sldId id="273" r:id="rId6"/>
    <p:sldId id="277" r:id="rId7"/>
    <p:sldId id="287" r:id="rId8"/>
    <p:sldId id="275" r:id="rId9"/>
    <p:sldId id="276" r:id="rId10"/>
    <p:sldId id="257" r:id="rId11"/>
    <p:sldId id="261" r:id="rId12"/>
    <p:sldId id="259" r:id="rId13"/>
    <p:sldId id="263" r:id="rId14"/>
    <p:sldId id="264" r:id="rId15"/>
    <p:sldId id="266" r:id="rId16"/>
    <p:sldId id="269" r:id="rId17"/>
    <p:sldId id="262" r:id="rId18"/>
    <p:sldId id="265" r:id="rId19"/>
    <p:sldId id="267" r:id="rId20"/>
    <p:sldId id="268" r:id="rId21"/>
    <p:sldId id="270" r:id="rId22"/>
    <p:sldId id="278" r:id="rId23"/>
    <p:sldId id="279" r:id="rId24"/>
    <p:sldId id="280" r:id="rId25"/>
    <p:sldId id="281" r:id="rId26"/>
    <p:sldId id="282" r:id="rId27"/>
    <p:sldId id="285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6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71953-FEE1-4980-8978-DB2A5B021B65}" type="datetimeFigureOut">
              <a:rPr kumimoji="1" lang="ja-JP" altLang="en-US" smtClean="0"/>
              <a:t>2010/9/7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A2531-2758-4921-AA5B-4EEEB2543DF5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604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6C8FD6-3FE6-4264-BA49-BC2C0A0DB44E}" type="slidenum">
              <a:rPr lang="ja-JP" altLang="en-US" smtClean="0">
                <a:latin typeface="Arial" pitchFamily="34" charset="0"/>
              </a:rPr>
              <a:pPr/>
              <a:t>29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E7BD8-8AD6-4528-AD4D-7552B3522777}" type="datetimeFigureOut">
              <a:rPr kumimoji="1" lang="ja-JP" altLang="en-US" smtClean="0"/>
              <a:pPr/>
              <a:t>2010/9/7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71D29-B081-4340-ABDB-3EC775334A1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24179;&#25104;20&#24180;&#26360;&#39006;\&#24179;&#25104;20&#24180;09&#26376;17&#26085;&#12288;&#21488;&#39080;&#22996;&#21729;&#20250;&#30330;&#34920;&#29992;&#36039;&#26009;\&#30707;&#31019;&#22411;&#22303;&#30707;&#27969;&#12398;&#20363;.mpg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正方形/長方形 5"/>
          <p:cNvSpPr>
            <a:spLocks noChangeArrowheads="1"/>
          </p:cNvSpPr>
          <p:nvPr/>
        </p:nvSpPr>
        <p:spPr bwMode="auto">
          <a:xfrm>
            <a:off x="250825" y="2420938"/>
            <a:ext cx="8715375" cy="3540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u="sng" dirty="0">
                <a:latin typeface="Calibri" pitchFamily="34" charset="0"/>
              </a:rPr>
              <a:t>Participating members</a:t>
            </a:r>
            <a:r>
              <a:rPr lang="ja-JP" altLang="en-US" sz="2800" u="sng" dirty="0">
                <a:latin typeface="Calibri" pitchFamily="34" charset="0"/>
              </a:rPr>
              <a:t> </a:t>
            </a:r>
            <a:r>
              <a:rPr lang="en-US" altLang="ja-JP" sz="2800" u="sng" dirty="0">
                <a:latin typeface="Calibri" pitchFamily="34" charset="0"/>
              </a:rPr>
              <a:t>are Six members.</a:t>
            </a:r>
          </a:p>
          <a:p>
            <a:pPr>
              <a:defRPr/>
            </a:pPr>
            <a:endParaRPr lang="en-US" altLang="ja-JP" sz="2800" u="sng" dirty="0">
              <a:latin typeface="Calibri" pitchFamily="34" charset="0"/>
            </a:endParaRP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China</a:t>
            </a: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Hongkong</a:t>
            </a:r>
            <a:r>
              <a:rPr lang="en-US" altLang="ja-JP" sz="2800" dirty="0">
                <a:latin typeface="Calibri" pitchFamily="34" charset="0"/>
              </a:rPr>
              <a:t> China</a:t>
            </a: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The Philippines</a:t>
            </a: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Thailand  </a:t>
            </a: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United States</a:t>
            </a:r>
          </a:p>
          <a:p>
            <a:pPr>
              <a:defRPr/>
            </a:pPr>
            <a:r>
              <a:rPr lang="en-US" altLang="ja-JP" sz="2800" dirty="0">
                <a:latin typeface="Calibri" pitchFamily="34" charset="0"/>
              </a:rPr>
              <a:t> Japan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395288" y="620713"/>
            <a:ext cx="8424862" cy="1368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2400" dirty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WGH PROJECT:</a:t>
            </a:r>
            <a:r>
              <a:rPr lang="en-US" altLang="ja-JP" sz="2400" dirty="0">
                <a:latin typeface="+mj-lt"/>
                <a:ea typeface="+mj-ea"/>
                <a:cs typeface="+mj-cs"/>
              </a:rPr>
              <a:t>  </a:t>
            </a:r>
            <a:br>
              <a:rPr lang="en-US" altLang="ja-JP" sz="2400" dirty="0">
                <a:latin typeface="+mj-lt"/>
                <a:ea typeface="+mj-ea"/>
                <a:cs typeface="+mj-cs"/>
              </a:rPr>
            </a:br>
            <a:r>
              <a:rPr lang="en-US" altLang="ja-JP" sz="2400" dirty="0">
                <a:latin typeface="+mj-lt"/>
                <a:ea typeface="+mj-ea"/>
                <a:cs typeface="+mj-cs"/>
              </a:rPr>
              <a:t>Hazard Mapping for Sediment-related Disasters</a:t>
            </a:r>
            <a:r>
              <a:rPr lang="ja-JP" alt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400" dirty="0">
                <a:latin typeface="+mj-lt"/>
                <a:ea typeface="+mj-ea"/>
                <a:cs typeface="+mj-cs"/>
              </a:rPr>
              <a:t> </a:t>
            </a:r>
            <a:br>
              <a:rPr lang="en-US" altLang="ja-JP" sz="2400" dirty="0">
                <a:latin typeface="+mj-lt"/>
                <a:ea typeface="+mj-ea"/>
                <a:cs typeface="+mj-cs"/>
              </a:rPr>
            </a:br>
            <a:r>
              <a:rPr lang="en-US" altLang="ja-JP" sz="2400" dirty="0">
                <a:latin typeface="+mj-lt"/>
                <a:ea typeface="+mj-ea"/>
                <a:cs typeface="+mj-cs"/>
              </a:rPr>
              <a:t>Duration: 2009-2011</a:t>
            </a:r>
            <a:endParaRPr lang="ja-JP" alt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0DF20-1C72-49BB-84D3-76EC4106A8EB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31938" y="601524"/>
            <a:ext cx="4440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September 4   Indoor Lecture</a:t>
            </a:r>
            <a:endParaRPr lang="ja-JP" altLang="en-US" sz="2800" dirty="0"/>
          </a:p>
        </p:txBody>
      </p:sp>
      <p:pic>
        <p:nvPicPr>
          <p:cNvPr id="1026" name="Picture 2" descr="C:\Users\sabo\Desktop\100906TCfieldtraining\photo_hayashi\DSCF3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018" y="1682543"/>
            <a:ext cx="3936438" cy="2952328"/>
          </a:xfrm>
          <a:prstGeom prst="rect">
            <a:avLst/>
          </a:prstGeom>
          <a:noFill/>
        </p:spPr>
      </p:pic>
      <p:pic>
        <p:nvPicPr>
          <p:cNvPr id="1027" name="Picture 3" descr="C:\Users\sabo\Desktop\100906TCfieldtraining\Photo\P904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553" y="1682543"/>
            <a:ext cx="3960439" cy="2970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bo\Desktop\100906TCfieldtraining\Photo\P905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84776" cy="5239047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September 5   </a:t>
            </a:r>
          </a:p>
          <a:p>
            <a:r>
              <a:rPr lang="en-US" altLang="ja-JP" sz="2800" dirty="0" smtClean="0"/>
              <a:t>Field Training for TC members and Local people</a:t>
            </a:r>
            <a:endParaRPr lang="ja-JP" altLang="en-US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323528" y="908720"/>
            <a:ext cx="3244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u="sng" dirty="0" smtClean="0"/>
              <a:t>model site of </a:t>
            </a:r>
            <a:r>
              <a:rPr lang="en-US" altLang="ja-JP" sz="2400" u="sng" dirty="0" err="1" smtClean="0"/>
              <a:t>Zhuhai</a:t>
            </a:r>
            <a:r>
              <a:rPr lang="en-US" altLang="ja-JP" sz="2400" u="sng" dirty="0" smtClean="0"/>
              <a:t> city</a:t>
            </a:r>
            <a:endParaRPr lang="ja-JP" altLang="en-US" sz="2400" u="sng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39939" name="Picture 2" descr="C:\Users\pc07\Desktop\10628本省（事前調査報告）\Wa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779463"/>
            <a:ext cx="74009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リーフォーム 4"/>
          <p:cNvSpPr/>
          <p:nvPr/>
        </p:nvSpPr>
        <p:spPr>
          <a:xfrm>
            <a:off x="4991100" y="2655888"/>
            <a:ext cx="2971800" cy="1855787"/>
          </a:xfrm>
          <a:custGeom>
            <a:avLst/>
            <a:gdLst>
              <a:gd name="connsiteX0" fmla="*/ 0 w 2971800"/>
              <a:gd name="connsiteY0" fmla="*/ 1810512 h 1856232"/>
              <a:gd name="connsiteX1" fmla="*/ 420624 w 2971800"/>
              <a:gd name="connsiteY1" fmla="*/ 1499616 h 1856232"/>
              <a:gd name="connsiteX2" fmla="*/ 914400 w 2971800"/>
              <a:gd name="connsiteY2" fmla="*/ 941832 h 1856232"/>
              <a:gd name="connsiteX3" fmla="*/ 1389888 w 2971800"/>
              <a:gd name="connsiteY3" fmla="*/ 356616 h 1856232"/>
              <a:gd name="connsiteX4" fmla="*/ 1755648 w 2971800"/>
              <a:gd name="connsiteY4" fmla="*/ 0 h 1856232"/>
              <a:gd name="connsiteX5" fmla="*/ 2185416 w 2971800"/>
              <a:gd name="connsiteY5" fmla="*/ 182880 h 1856232"/>
              <a:gd name="connsiteX6" fmla="*/ 2569464 w 2971800"/>
              <a:gd name="connsiteY6" fmla="*/ 521208 h 1856232"/>
              <a:gd name="connsiteX7" fmla="*/ 2971800 w 2971800"/>
              <a:gd name="connsiteY7" fmla="*/ 777240 h 1856232"/>
              <a:gd name="connsiteX8" fmla="*/ 1956816 w 2971800"/>
              <a:gd name="connsiteY8" fmla="*/ 1563624 h 1856232"/>
              <a:gd name="connsiteX9" fmla="*/ 1417320 w 2971800"/>
              <a:gd name="connsiteY9" fmla="*/ 1856232 h 1856232"/>
              <a:gd name="connsiteX10" fmla="*/ 640080 w 2971800"/>
              <a:gd name="connsiteY10" fmla="*/ 1847088 h 1856232"/>
              <a:gd name="connsiteX11" fmla="*/ 0 w 2971800"/>
              <a:gd name="connsiteY11" fmla="*/ 181051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1800" h="1856232">
                <a:moveTo>
                  <a:pt x="0" y="1810512"/>
                </a:moveTo>
                <a:lnTo>
                  <a:pt x="420624" y="1499616"/>
                </a:lnTo>
                <a:lnTo>
                  <a:pt x="914400" y="941832"/>
                </a:lnTo>
                <a:lnTo>
                  <a:pt x="1389888" y="356616"/>
                </a:lnTo>
                <a:lnTo>
                  <a:pt x="1755648" y="0"/>
                </a:lnTo>
                <a:lnTo>
                  <a:pt x="2185416" y="182880"/>
                </a:lnTo>
                <a:lnTo>
                  <a:pt x="2569464" y="521208"/>
                </a:lnTo>
                <a:lnTo>
                  <a:pt x="2971800" y="777240"/>
                </a:lnTo>
                <a:lnTo>
                  <a:pt x="1956816" y="1563624"/>
                </a:lnTo>
                <a:lnTo>
                  <a:pt x="1417320" y="1856232"/>
                </a:lnTo>
                <a:lnTo>
                  <a:pt x="640080" y="1847088"/>
                </a:lnTo>
                <a:lnTo>
                  <a:pt x="0" y="1810512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010150" y="3336925"/>
            <a:ext cx="2433638" cy="1125538"/>
          </a:xfrm>
          <a:custGeom>
            <a:avLst/>
            <a:gdLst>
              <a:gd name="connsiteX0" fmla="*/ 0 w 2432304"/>
              <a:gd name="connsiteY0" fmla="*/ 1124712 h 1124712"/>
              <a:gd name="connsiteX1" fmla="*/ 722376 w 2432304"/>
              <a:gd name="connsiteY1" fmla="*/ 969264 h 1124712"/>
              <a:gd name="connsiteX2" fmla="*/ 1252728 w 2432304"/>
              <a:gd name="connsiteY2" fmla="*/ 804672 h 1124712"/>
              <a:gd name="connsiteX3" fmla="*/ 1408176 w 2432304"/>
              <a:gd name="connsiteY3" fmla="*/ 795528 h 1124712"/>
              <a:gd name="connsiteX4" fmla="*/ 1956816 w 2432304"/>
              <a:gd name="connsiteY4" fmla="*/ 347472 h 1124712"/>
              <a:gd name="connsiteX5" fmla="*/ 2057400 w 2432304"/>
              <a:gd name="connsiteY5" fmla="*/ 155448 h 1124712"/>
              <a:gd name="connsiteX6" fmla="*/ 2432304 w 2432304"/>
              <a:gd name="connsiteY6" fmla="*/ 0 h 112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304" h="1124712">
                <a:moveTo>
                  <a:pt x="0" y="1124712"/>
                </a:moveTo>
                <a:lnTo>
                  <a:pt x="722376" y="969264"/>
                </a:lnTo>
                <a:lnTo>
                  <a:pt x="1252728" y="804672"/>
                </a:lnTo>
                <a:lnTo>
                  <a:pt x="1408176" y="795528"/>
                </a:lnTo>
                <a:lnTo>
                  <a:pt x="1956816" y="347472"/>
                </a:lnTo>
                <a:lnTo>
                  <a:pt x="2057400" y="155448"/>
                </a:lnTo>
                <a:lnTo>
                  <a:pt x="2432304" y="0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27088" y="6453188"/>
            <a:ext cx="865187" cy="158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テキスト ボックス 9"/>
          <p:cNvSpPr txBox="1">
            <a:spLocks noChangeArrowheads="1"/>
          </p:cNvSpPr>
          <p:nvPr/>
        </p:nvSpPr>
        <p:spPr bwMode="auto">
          <a:xfrm>
            <a:off x="900113" y="608330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Calibri" pitchFamily="34" charset="0"/>
              </a:rPr>
              <a:t>100m</a:t>
            </a:r>
            <a:endParaRPr lang="ja-JP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3708400" y="2832100"/>
            <a:ext cx="2087563" cy="2036763"/>
          </a:xfrm>
          <a:custGeom>
            <a:avLst/>
            <a:gdLst>
              <a:gd name="connsiteX0" fmla="*/ 2313992 w 2313992"/>
              <a:gd name="connsiteY0" fmla="*/ 559837 h 989045"/>
              <a:gd name="connsiteX1" fmla="*/ 1744824 w 2313992"/>
              <a:gd name="connsiteY1" fmla="*/ 391886 h 989045"/>
              <a:gd name="connsiteX2" fmla="*/ 74645 w 2313992"/>
              <a:gd name="connsiteY2" fmla="*/ 0 h 989045"/>
              <a:gd name="connsiteX3" fmla="*/ 0 w 2313992"/>
              <a:gd name="connsiteY3" fmla="*/ 989045 h 989045"/>
              <a:gd name="connsiteX4" fmla="*/ 2313992 w 2313992"/>
              <a:gd name="connsiteY4" fmla="*/ 559837 h 989045"/>
              <a:gd name="connsiteX0" fmla="*/ 2824132 w 2824132"/>
              <a:gd name="connsiteY0" fmla="*/ 1989278 h 2418486"/>
              <a:gd name="connsiteX1" fmla="*/ 2254964 w 2824132"/>
              <a:gd name="connsiteY1" fmla="*/ 1821327 h 2418486"/>
              <a:gd name="connsiteX2" fmla="*/ 0 w 2824132"/>
              <a:gd name="connsiteY2" fmla="*/ 0 h 2418486"/>
              <a:gd name="connsiteX3" fmla="*/ 510140 w 2824132"/>
              <a:gd name="connsiteY3" fmla="*/ 2418486 h 2418486"/>
              <a:gd name="connsiteX4" fmla="*/ 2824132 w 2824132"/>
              <a:gd name="connsiteY4" fmla="*/ 1989278 h 2418486"/>
              <a:gd name="connsiteX0" fmla="*/ 3334272 w 3334272"/>
              <a:gd name="connsiteY0" fmla="*/ 1989278 h 2638968"/>
              <a:gd name="connsiteX1" fmla="*/ 2765104 w 3334272"/>
              <a:gd name="connsiteY1" fmla="*/ 1821327 h 2638968"/>
              <a:gd name="connsiteX2" fmla="*/ 510140 w 3334272"/>
              <a:gd name="connsiteY2" fmla="*/ 0 h 2638968"/>
              <a:gd name="connsiteX3" fmla="*/ 0 w 3334272"/>
              <a:gd name="connsiteY3" fmla="*/ 2638968 h 2638968"/>
              <a:gd name="connsiteX4" fmla="*/ 3334272 w 3334272"/>
              <a:gd name="connsiteY4" fmla="*/ 1989278 h 2638968"/>
              <a:gd name="connsiteX0" fmla="*/ 3079202 w 3079202"/>
              <a:gd name="connsiteY0" fmla="*/ 1989278 h 2748925"/>
              <a:gd name="connsiteX1" fmla="*/ 2510034 w 3079202"/>
              <a:gd name="connsiteY1" fmla="*/ 1821327 h 2748925"/>
              <a:gd name="connsiteX2" fmla="*/ 255070 w 3079202"/>
              <a:gd name="connsiteY2" fmla="*/ 0 h 2748925"/>
              <a:gd name="connsiteX3" fmla="*/ 0 w 3079202"/>
              <a:gd name="connsiteY3" fmla="*/ 2748925 h 2748925"/>
              <a:gd name="connsiteX4" fmla="*/ 3079202 w 3079202"/>
              <a:gd name="connsiteY4" fmla="*/ 1989278 h 2748925"/>
              <a:gd name="connsiteX0" fmla="*/ 3079202 w 3079202"/>
              <a:gd name="connsiteY0" fmla="*/ 1989278 h 2748925"/>
              <a:gd name="connsiteX1" fmla="*/ 2805769 w 3079202"/>
              <a:gd name="connsiteY1" fmla="*/ 1979226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40119 w 3079202"/>
              <a:gd name="connsiteY3" fmla="*/ 1322260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2350257 h 3109904"/>
              <a:gd name="connsiteX1" fmla="*/ 3060839 w 3079202"/>
              <a:gd name="connsiteY1" fmla="*/ 2230248 h 3109904"/>
              <a:gd name="connsiteX2" fmla="*/ 2550699 w 3079202"/>
              <a:gd name="connsiteY2" fmla="*/ 2010334 h 3109904"/>
              <a:gd name="connsiteX3" fmla="*/ 2168094 w 3079202"/>
              <a:gd name="connsiteY3" fmla="*/ 1570506 h 3109904"/>
              <a:gd name="connsiteX4" fmla="*/ 1473260 w 3079202"/>
              <a:gd name="connsiteY4" fmla="*/ 944022 h 3109904"/>
              <a:gd name="connsiteX5" fmla="*/ 255070 w 3079202"/>
              <a:gd name="connsiteY5" fmla="*/ 360979 h 3109904"/>
              <a:gd name="connsiteX6" fmla="*/ 0 w 3079202"/>
              <a:gd name="connsiteY6" fmla="*/ 3109904 h 3109904"/>
              <a:gd name="connsiteX7" fmla="*/ 3079202 w 3079202"/>
              <a:gd name="connsiteY7" fmla="*/ 2350257 h 3109904"/>
              <a:gd name="connsiteX0" fmla="*/ 3079202 w 3079202"/>
              <a:gd name="connsiteY0" fmla="*/ 2350259 h 3109906"/>
              <a:gd name="connsiteX1" fmla="*/ 3060839 w 3079202"/>
              <a:gd name="connsiteY1" fmla="*/ 2230250 h 3109906"/>
              <a:gd name="connsiteX2" fmla="*/ 2550699 w 3079202"/>
              <a:gd name="connsiteY2" fmla="*/ 2010336 h 3109906"/>
              <a:gd name="connsiteX3" fmla="*/ 2168094 w 3079202"/>
              <a:gd name="connsiteY3" fmla="*/ 1570508 h 3109906"/>
              <a:gd name="connsiteX4" fmla="*/ 1530420 w 3079202"/>
              <a:gd name="connsiteY4" fmla="*/ 690852 h 3109906"/>
              <a:gd name="connsiteX5" fmla="*/ 255070 w 3079202"/>
              <a:gd name="connsiteY5" fmla="*/ 360981 h 3109906"/>
              <a:gd name="connsiteX6" fmla="*/ 0 w 3079202"/>
              <a:gd name="connsiteY6" fmla="*/ 3109906 h 3109906"/>
              <a:gd name="connsiteX7" fmla="*/ 3079202 w 3079202"/>
              <a:gd name="connsiteY7" fmla="*/ 2350259 h 3109906"/>
              <a:gd name="connsiteX0" fmla="*/ 3079202 w 3570979"/>
              <a:gd name="connsiteY0" fmla="*/ 2350257 h 3109904"/>
              <a:gd name="connsiteX1" fmla="*/ 3570979 w 3570979"/>
              <a:gd name="connsiteY1" fmla="*/ 2230249 h 3109904"/>
              <a:gd name="connsiteX2" fmla="*/ 2550699 w 3570979"/>
              <a:gd name="connsiteY2" fmla="*/ 2010334 h 3109904"/>
              <a:gd name="connsiteX3" fmla="*/ 2168094 w 3570979"/>
              <a:gd name="connsiteY3" fmla="*/ 1570506 h 3109904"/>
              <a:gd name="connsiteX4" fmla="*/ 1530420 w 3570979"/>
              <a:gd name="connsiteY4" fmla="*/ 690850 h 3109904"/>
              <a:gd name="connsiteX5" fmla="*/ 255070 w 3570979"/>
              <a:gd name="connsiteY5" fmla="*/ 360979 h 3109904"/>
              <a:gd name="connsiteX6" fmla="*/ 0 w 3570979"/>
              <a:gd name="connsiteY6" fmla="*/ 3109904 h 3109904"/>
              <a:gd name="connsiteX7" fmla="*/ 3079202 w 3570979"/>
              <a:gd name="connsiteY7" fmla="*/ 2350257 h 3109904"/>
              <a:gd name="connsiteX0" fmla="*/ 3698514 w 3698514"/>
              <a:gd name="connsiteY0" fmla="*/ 2340207 h 3109906"/>
              <a:gd name="connsiteX1" fmla="*/ 3570979 w 3698514"/>
              <a:gd name="connsiteY1" fmla="*/ 2230251 h 3109906"/>
              <a:gd name="connsiteX2" fmla="*/ 2550699 w 3698514"/>
              <a:gd name="connsiteY2" fmla="*/ 2010336 h 3109906"/>
              <a:gd name="connsiteX3" fmla="*/ 2168094 w 3698514"/>
              <a:gd name="connsiteY3" fmla="*/ 1570508 h 3109906"/>
              <a:gd name="connsiteX4" fmla="*/ 1530420 w 3698514"/>
              <a:gd name="connsiteY4" fmla="*/ 690852 h 3109906"/>
              <a:gd name="connsiteX5" fmla="*/ 255070 w 3698514"/>
              <a:gd name="connsiteY5" fmla="*/ 360981 h 3109906"/>
              <a:gd name="connsiteX6" fmla="*/ 0 w 3698514"/>
              <a:gd name="connsiteY6" fmla="*/ 3109906 h 3109906"/>
              <a:gd name="connsiteX7" fmla="*/ 3698514 w 3698514"/>
              <a:gd name="connsiteY7" fmla="*/ 2340207 h 31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8514" h="3109906">
                <a:moveTo>
                  <a:pt x="3698514" y="2340207"/>
                </a:moveTo>
                <a:lnTo>
                  <a:pt x="3570979" y="2230251"/>
                </a:lnTo>
                <a:lnTo>
                  <a:pt x="2550699" y="2010336"/>
                </a:lnTo>
                <a:lnTo>
                  <a:pt x="2168094" y="1570508"/>
                </a:lnTo>
                <a:cubicBezTo>
                  <a:pt x="1988521" y="1392789"/>
                  <a:pt x="1849257" y="892440"/>
                  <a:pt x="1530420" y="690852"/>
                </a:cubicBezTo>
                <a:cubicBezTo>
                  <a:pt x="1211583" y="489264"/>
                  <a:pt x="500613" y="1"/>
                  <a:pt x="255070" y="360981"/>
                </a:cubicBezTo>
                <a:lnTo>
                  <a:pt x="0" y="3109906"/>
                </a:lnTo>
                <a:lnTo>
                  <a:pt x="3698514" y="2340207"/>
                </a:lnTo>
                <a:close/>
              </a:path>
            </a:pathLst>
          </a:cu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892300" y="2509838"/>
            <a:ext cx="1887538" cy="1206500"/>
          </a:xfrm>
          <a:custGeom>
            <a:avLst/>
            <a:gdLst>
              <a:gd name="connsiteX0" fmla="*/ 1865376 w 1865376"/>
              <a:gd name="connsiteY0" fmla="*/ 1161288 h 1161288"/>
              <a:gd name="connsiteX1" fmla="*/ 1755648 w 1865376"/>
              <a:gd name="connsiteY1" fmla="*/ 978408 h 1161288"/>
              <a:gd name="connsiteX2" fmla="*/ 1371600 w 1865376"/>
              <a:gd name="connsiteY2" fmla="*/ 950976 h 1161288"/>
              <a:gd name="connsiteX3" fmla="*/ 1261872 w 1865376"/>
              <a:gd name="connsiteY3" fmla="*/ 795528 h 1161288"/>
              <a:gd name="connsiteX4" fmla="*/ 1069848 w 1865376"/>
              <a:gd name="connsiteY4" fmla="*/ 649224 h 1161288"/>
              <a:gd name="connsiteX5" fmla="*/ 841248 w 1865376"/>
              <a:gd name="connsiteY5" fmla="*/ 475488 h 1161288"/>
              <a:gd name="connsiteX6" fmla="*/ 676656 w 1865376"/>
              <a:gd name="connsiteY6" fmla="*/ 137160 h 1161288"/>
              <a:gd name="connsiteX7" fmla="*/ 301752 w 1865376"/>
              <a:gd name="connsiteY7" fmla="*/ 91440 h 1161288"/>
              <a:gd name="connsiteX8" fmla="*/ 0 w 1865376"/>
              <a:gd name="connsiteY8" fmla="*/ 0 h 11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376" h="1161288">
                <a:moveTo>
                  <a:pt x="1865376" y="1161288"/>
                </a:moveTo>
                <a:lnTo>
                  <a:pt x="1755648" y="978408"/>
                </a:lnTo>
                <a:lnTo>
                  <a:pt x="1371600" y="950976"/>
                </a:lnTo>
                <a:lnTo>
                  <a:pt x="1261872" y="795528"/>
                </a:lnTo>
                <a:lnTo>
                  <a:pt x="1069848" y="649224"/>
                </a:lnTo>
                <a:lnTo>
                  <a:pt x="841248" y="475488"/>
                </a:lnTo>
                <a:lnTo>
                  <a:pt x="676656" y="137160"/>
                </a:lnTo>
                <a:lnTo>
                  <a:pt x="301752" y="91440"/>
                </a:lnTo>
                <a:lnTo>
                  <a:pt x="0" y="0"/>
                </a:lnTo>
              </a:path>
            </a:pathLst>
          </a:custGeom>
          <a:ln w="508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547813" y="2205038"/>
            <a:ext cx="576262" cy="287337"/>
          </a:xfrm>
          <a:prstGeom prst="rect">
            <a:avLst/>
          </a:prstGeom>
          <a:noFill/>
          <a:ln w="50800">
            <a:solidFill>
              <a:srgbClr val="F31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947" name="テキスト ボックス 12"/>
          <p:cNvSpPr txBox="1">
            <a:spLocks noChangeArrowheads="1"/>
          </p:cNvSpPr>
          <p:nvPr/>
        </p:nvSpPr>
        <p:spPr bwMode="auto">
          <a:xfrm>
            <a:off x="971550" y="1484313"/>
            <a:ext cx="212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Refuge:</a:t>
            </a:r>
          </a:p>
          <a:p>
            <a:r>
              <a:rPr lang="en-US" altLang="ja-JP"/>
              <a:t>Elementary School</a:t>
            </a:r>
            <a:endParaRPr lang="ja-JP" altLang="en-US"/>
          </a:p>
        </p:txBody>
      </p:sp>
      <p:sp>
        <p:nvSpPr>
          <p:cNvPr id="39948" name="テキスト ボックス 15"/>
          <p:cNvSpPr txBox="1">
            <a:spLocks noChangeArrowheads="1"/>
          </p:cNvSpPr>
          <p:nvPr/>
        </p:nvSpPr>
        <p:spPr bwMode="auto">
          <a:xfrm>
            <a:off x="2482850" y="5765800"/>
            <a:ext cx="5618163" cy="8318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/>
              <a:t>Notice:</a:t>
            </a:r>
          </a:p>
          <a:p>
            <a:r>
              <a:rPr lang="en-US" altLang="ja-JP" sz="1600"/>
              <a:t>Yellow zone is a high risk area for debris flow.</a:t>
            </a:r>
          </a:p>
          <a:p>
            <a:r>
              <a:rPr lang="en-US" altLang="ja-JP" sz="1600"/>
              <a:t>If  It has inexperienced heavy rain, be careful and evacuate.</a:t>
            </a:r>
            <a:endParaRPr lang="ja-JP" altLang="en-US" sz="1600"/>
          </a:p>
        </p:txBody>
      </p:sp>
      <p:sp>
        <p:nvSpPr>
          <p:cNvPr id="39949" name="テキスト ボックス 16"/>
          <p:cNvSpPr txBox="1">
            <a:spLocks noChangeArrowheads="1"/>
          </p:cNvSpPr>
          <p:nvPr/>
        </p:nvSpPr>
        <p:spPr bwMode="auto">
          <a:xfrm>
            <a:off x="5543550" y="5364163"/>
            <a:ext cx="25574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          Evacuation route</a:t>
            </a:r>
            <a:endParaRPr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5741988" y="5570538"/>
            <a:ext cx="360362" cy="0"/>
          </a:xfrm>
          <a:prstGeom prst="line">
            <a:avLst/>
          </a:prstGeom>
          <a:ln w="381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1" name="テキスト ボックス 17"/>
          <p:cNvSpPr txBox="1">
            <a:spLocks noChangeArrowheads="1"/>
          </p:cNvSpPr>
          <p:nvPr/>
        </p:nvSpPr>
        <p:spPr bwMode="auto">
          <a:xfrm>
            <a:off x="755650" y="395288"/>
            <a:ext cx="580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○○ </a:t>
            </a:r>
            <a:r>
              <a:rPr lang="en-US" altLang="ja-JP"/>
              <a:t>village  Hazard map for sediment-related disaster </a:t>
            </a:r>
            <a:endParaRPr lang="ja-JP" altLang="en-US"/>
          </a:p>
        </p:txBody>
      </p:sp>
      <p:sp>
        <p:nvSpPr>
          <p:cNvPr id="39952" name="テキスト ボックス 18"/>
          <p:cNvSpPr txBox="1">
            <a:spLocks noChangeArrowheads="1"/>
          </p:cNvSpPr>
          <p:nvPr/>
        </p:nvSpPr>
        <p:spPr bwMode="auto">
          <a:xfrm>
            <a:off x="0" y="0"/>
            <a:ext cx="272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Example of Hazard Map:</a:t>
            </a: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8313" y="404813"/>
            <a:ext cx="8280400" cy="6337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>
          <a:xfrm>
            <a:off x="6975475" y="6356350"/>
            <a:ext cx="2133600" cy="365125"/>
          </a:xfrm>
        </p:spPr>
        <p:txBody>
          <a:bodyPr/>
          <a:lstStyle/>
          <a:p>
            <a:pPr>
              <a:defRPr/>
            </a:pPr>
            <a:fld id="{A01152DB-1F21-469E-9A5E-B3628205947B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32040" y="4365104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①</a:t>
            </a:r>
            <a:endParaRPr kumimoji="1" lang="ja-JP" altLang="en-US" sz="3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8144" y="4365104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②</a:t>
            </a:r>
            <a:endParaRPr kumimoji="1" lang="ja-JP" altLang="en-US" sz="3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91880" y="4941168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③</a:t>
            </a:r>
            <a:endParaRPr kumimoji="1" lang="ja-JP" altLang="en-US" sz="3200" dirty="0"/>
          </a:p>
        </p:txBody>
      </p:sp>
      <p:sp>
        <p:nvSpPr>
          <p:cNvPr id="23" name="フリーフォーム 22"/>
          <p:cNvSpPr/>
          <p:nvPr/>
        </p:nvSpPr>
        <p:spPr>
          <a:xfrm>
            <a:off x="1809750" y="2533650"/>
            <a:ext cx="3924300" cy="2362200"/>
          </a:xfrm>
          <a:custGeom>
            <a:avLst/>
            <a:gdLst>
              <a:gd name="connsiteX0" fmla="*/ 0 w 3924300"/>
              <a:gd name="connsiteY0" fmla="*/ 0 h 2362200"/>
              <a:gd name="connsiteX1" fmla="*/ 304800 w 3924300"/>
              <a:gd name="connsiteY1" fmla="*/ 152400 h 2362200"/>
              <a:gd name="connsiteX2" fmla="*/ 704850 w 3924300"/>
              <a:gd name="connsiteY2" fmla="*/ 209550 h 2362200"/>
              <a:gd name="connsiteX3" fmla="*/ 800100 w 3924300"/>
              <a:gd name="connsiteY3" fmla="*/ 419100 h 2362200"/>
              <a:gd name="connsiteX4" fmla="*/ 419100 w 3924300"/>
              <a:gd name="connsiteY4" fmla="*/ 2057400 h 2362200"/>
              <a:gd name="connsiteX5" fmla="*/ 704850 w 3924300"/>
              <a:gd name="connsiteY5" fmla="*/ 2038350 h 2362200"/>
              <a:gd name="connsiteX6" fmla="*/ 1028700 w 3924300"/>
              <a:gd name="connsiteY6" fmla="*/ 2000250 h 2362200"/>
              <a:gd name="connsiteX7" fmla="*/ 1752600 w 3924300"/>
              <a:gd name="connsiteY7" fmla="*/ 2362200 h 2362200"/>
              <a:gd name="connsiteX8" fmla="*/ 2286000 w 3924300"/>
              <a:gd name="connsiteY8" fmla="*/ 2286000 h 2362200"/>
              <a:gd name="connsiteX9" fmla="*/ 2819400 w 3924300"/>
              <a:gd name="connsiteY9" fmla="*/ 2095500 h 2362200"/>
              <a:gd name="connsiteX10" fmla="*/ 2933700 w 3924300"/>
              <a:gd name="connsiteY10" fmla="*/ 1543050 h 2362200"/>
              <a:gd name="connsiteX11" fmla="*/ 3467100 w 3924300"/>
              <a:gd name="connsiteY11" fmla="*/ 1771650 h 2362200"/>
              <a:gd name="connsiteX12" fmla="*/ 3924300 w 3924300"/>
              <a:gd name="connsiteY12" fmla="*/ 180975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24300" h="2362200">
                <a:moveTo>
                  <a:pt x="0" y="0"/>
                </a:moveTo>
                <a:lnTo>
                  <a:pt x="304800" y="152400"/>
                </a:lnTo>
                <a:lnTo>
                  <a:pt x="704850" y="209550"/>
                </a:lnTo>
                <a:lnTo>
                  <a:pt x="800100" y="419100"/>
                </a:lnTo>
                <a:lnTo>
                  <a:pt x="419100" y="2057400"/>
                </a:lnTo>
                <a:lnTo>
                  <a:pt x="704850" y="2038350"/>
                </a:lnTo>
                <a:lnTo>
                  <a:pt x="1028700" y="2000250"/>
                </a:lnTo>
                <a:lnTo>
                  <a:pt x="1752600" y="2362200"/>
                </a:lnTo>
                <a:lnTo>
                  <a:pt x="2286000" y="2286000"/>
                </a:lnTo>
                <a:lnTo>
                  <a:pt x="2819400" y="2095500"/>
                </a:lnTo>
                <a:lnTo>
                  <a:pt x="2933700" y="1543050"/>
                </a:lnTo>
                <a:lnTo>
                  <a:pt x="3467100" y="1771650"/>
                </a:lnTo>
                <a:lnTo>
                  <a:pt x="3924300" y="1809750"/>
                </a:lnTo>
              </a:path>
            </a:pathLst>
          </a:custGeom>
          <a:ln w="63500">
            <a:solidFill>
              <a:srgbClr val="73F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35696" y="2780928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④</a:t>
            </a:r>
            <a:endParaRPr kumimoji="1" lang="ja-JP" altLang="en-US" sz="3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87624" y="2564904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⑤</a:t>
            </a:r>
            <a:endParaRPr kumimoji="1" lang="ja-JP" altLang="en-US" sz="3200" dirty="0"/>
          </a:p>
        </p:txBody>
      </p:sp>
      <p:sp>
        <p:nvSpPr>
          <p:cNvPr id="26" name="テキスト ボックス 16"/>
          <p:cNvSpPr txBox="1">
            <a:spLocks noChangeArrowheads="1"/>
          </p:cNvSpPr>
          <p:nvPr/>
        </p:nvSpPr>
        <p:spPr bwMode="auto">
          <a:xfrm>
            <a:off x="5148064" y="908720"/>
            <a:ext cx="28802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          </a:t>
            </a:r>
            <a:r>
              <a:rPr lang="en-US" altLang="ja-JP" dirty="0" smtClean="0"/>
              <a:t>route which we walked</a:t>
            </a:r>
            <a:endParaRPr lang="ja-JP" altLang="en-US" dirty="0"/>
          </a:p>
        </p:txBody>
      </p:sp>
      <p:cxnSp>
        <p:nvCxnSpPr>
          <p:cNvPr id="27" name="直線コネクタ 26"/>
          <p:cNvCxnSpPr/>
          <p:nvPr/>
        </p:nvCxnSpPr>
        <p:spPr>
          <a:xfrm>
            <a:off x="5291758" y="1105694"/>
            <a:ext cx="360362" cy="0"/>
          </a:xfrm>
          <a:prstGeom prst="line">
            <a:avLst/>
          </a:prstGeom>
          <a:ln w="38100">
            <a:solidFill>
              <a:srgbClr val="73F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07\Desktop\10628本省（事前調査報告）\Autoc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17954625" cy="1269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フリーフォーム 3"/>
          <p:cNvSpPr/>
          <p:nvPr/>
        </p:nvSpPr>
        <p:spPr>
          <a:xfrm>
            <a:off x="2700338" y="3357563"/>
            <a:ext cx="2735262" cy="1144587"/>
          </a:xfrm>
          <a:custGeom>
            <a:avLst/>
            <a:gdLst>
              <a:gd name="connsiteX0" fmla="*/ 0 w 2241550"/>
              <a:gd name="connsiteY0" fmla="*/ 1098550 h 1098550"/>
              <a:gd name="connsiteX1" fmla="*/ 558800 w 2241550"/>
              <a:gd name="connsiteY1" fmla="*/ 1085850 h 1098550"/>
              <a:gd name="connsiteX2" fmla="*/ 787400 w 2241550"/>
              <a:gd name="connsiteY2" fmla="*/ 1022350 h 1098550"/>
              <a:gd name="connsiteX3" fmla="*/ 1073150 w 2241550"/>
              <a:gd name="connsiteY3" fmla="*/ 965200 h 1098550"/>
              <a:gd name="connsiteX4" fmla="*/ 1270000 w 2241550"/>
              <a:gd name="connsiteY4" fmla="*/ 914400 h 1098550"/>
              <a:gd name="connsiteX5" fmla="*/ 1606550 w 2241550"/>
              <a:gd name="connsiteY5" fmla="*/ 641350 h 1098550"/>
              <a:gd name="connsiteX6" fmla="*/ 2241550 w 2241550"/>
              <a:gd name="connsiteY6" fmla="*/ 0 h 1098550"/>
              <a:gd name="connsiteX0" fmla="*/ 0 w 2241550"/>
              <a:gd name="connsiteY0" fmla="*/ 1098550 h 1098550"/>
              <a:gd name="connsiteX1" fmla="*/ 558800 w 2241550"/>
              <a:gd name="connsiteY1" fmla="*/ 1085850 h 1098550"/>
              <a:gd name="connsiteX2" fmla="*/ 1073150 w 2241550"/>
              <a:gd name="connsiteY2" fmla="*/ 965200 h 1098550"/>
              <a:gd name="connsiteX3" fmla="*/ 1270000 w 2241550"/>
              <a:gd name="connsiteY3" fmla="*/ 914400 h 1098550"/>
              <a:gd name="connsiteX4" fmla="*/ 1606550 w 2241550"/>
              <a:gd name="connsiteY4" fmla="*/ 641350 h 1098550"/>
              <a:gd name="connsiteX5" fmla="*/ 2241550 w 2241550"/>
              <a:gd name="connsiteY5" fmla="*/ 0 h 1098550"/>
              <a:gd name="connsiteX0" fmla="*/ 0 w 2241550"/>
              <a:gd name="connsiteY0" fmla="*/ 1098550 h 1098550"/>
              <a:gd name="connsiteX1" fmla="*/ 558800 w 2241550"/>
              <a:gd name="connsiteY1" fmla="*/ 1085850 h 1098550"/>
              <a:gd name="connsiteX2" fmla="*/ 1270000 w 2241550"/>
              <a:gd name="connsiteY2" fmla="*/ 914400 h 1098550"/>
              <a:gd name="connsiteX3" fmla="*/ 1606550 w 2241550"/>
              <a:gd name="connsiteY3" fmla="*/ 641350 h 1098550"/>
              <a:gd name="connsiteX4" fmla="*/ 2241550 w 2241550"/>
              <a:gd name="connsiteY4" fmla="*/ 0 h 1098550"/>
              <a:gd name="connsiteX0" fmla="*/ 0 w 2241550"/>
              <a:gd name="connsiteY0" fmla="*/ 1098550 h 1098550"/>
              <a:gd name="connsiteX1" fmla="*/ 558800 w 2241550"/>
              <a:gd name="connsiteY1" fmla="*/ 1085850 h 1098550"/>
              <a:gd name="connsiteX2" fmla="*/ 1270000 w 2241550"/>
              <a:gd name="connsiteY2" fmla="*/ 914400 h 1098550"/>
              <a:gd name="connsiteX3" fmla="*/ 2241550 w 2241550"/>
              <a:gd name="connsiteY3" fmla="*/ 0 h 1098550"/>
              <a:gd name="connsiteX0" fmla="*/ 0 w 2273796"/>
              <a:gd name="connsiteY0" fmla="*/ 1157858 h 1157858"/>
              <a:gd name="connsiteX1" fmla="*/ 558800 w 2273796"/>
              <a:gd name="connsiteY1" fmla="*/ 1145158 h 1157858"/>
              <a:gd name="connsiteX2" fmla="*/ 1270000 w 2273796"/>
              <a:gd name="connsiteY2" fmla="*/ 973708 h 1157858"/>
              <a:gd name="connsiteX3" fmla="*/ 2273796 w 2273796"/>
              <a:gd name="connsiteY3" fmla="*/ 0 h 1157858"/>
              <a:gd name="connsiteX0" fmla="*/ 0 w 2736405"/>
              <a:gd name="connsiteY0" fmla="*/ 1080082 h 1145158"/>
              <a:gd name="connsiteX1" fmla="*/ 1021409 w 2736405"/>
              <a:gd name="connsiteY1" fmla="*/ 1145158 h 1145158"/>
              <a:gd name="connsiteX2" fmla="*/ 1732609 w 2736405"/>
              <a:gd name="connsiteY2" fmla="*/ 973708 h 1145158"/>
              <a:gd name="connsiteX3" fmla="*/ 2736405 w 2736405"/>
              <a:gd name="connsiteY3" fmla="*/ 0 h 114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405" h="1145158">
                <a:moveTo>
                  <a:pt x="0" y="1080082"/>
                </a:moveTo>
                <a:lnTo>
                  <a:pt x="1021409" y="1145158"/>
                </a:lnTo>
                <a:lnTo>
                  <a:pt x="1732609" y="973708"/>
                </a:lnTo>
                <a:lnTo>
                  <a:pt x="2736405" y="0"/>
                </a:lnTo>
              </a:path>
            </a:pathLst>
          </a:custGeom>
          <a:ln w="63500">
            <a:solidFill>
              <a:schemeClr val="tx2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676" name="Rectangle 6"/>
          <p:cNvSpPr txBox="1">
            <a:spLocks noChangeArrowheads="1"/>
          </p:cNvSpPr>
          <p:nvPr/>
        </p:nvSpPr>
        <p:spPr bwMode="auto">
          <a:xfrm>
            <a:off x="114300" y="44450"/>
            <a:ext cx="4357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0000"/>
                </a:solidFill>
                <a:cs typeface="Arial" pitchFamily="34" charset="0"/>
              </a:rPr>
              <a:t>1.  Finding Valley-type topography</a:t>
            </a: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724525" y="5732463"/>
            <a:ext cx="3595688" cy="1016000"/>
          </a:xfrm>
          <a:prstGeom prst="rect">
            <a:avLst/>
          </a:prstGeom>
          <a:solidFill>
            <a:schemeClr val="bg1">
              <a:alpha val="5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0000"/>
                </a:solidFill>
              </a:rPr>
              <a:t>2. Setting the direction of debris flow and make longitudinal section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592888"/>
            <a:ext cx="2133600" cy="365125"/>
          </a:xfrm>
        </p:spPr>
        <p:txBody>
          <a:bodyPr/>
          <a:lstStyle/>
          <a:p>
            <a:pPr>
              <a:defRPr/>
            </a:pPr>
            <a:fld id="{5A464060-9307-4C71-94DA-3E391E2AFC4E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bo\Desktop\100906TCfieldtraining\Macao photo Field Miyake\IMG_3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88640"/>
            <a:ext cx="8748464" cy="6561348"/>
          </a:xfrm>
          <a:prstGeom prst="rect">
            <a:avLst/>
          </a:prstGeom>
          <a:noFill/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51520" y="332656"/>
            <a:ext cx="43576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0000"/>
                </a:solidFill>
                <a:cs typeface="Arial" pitchFamily="34" charset="0"/>
              </a:rPr>
              <a:t>1.  Finding Valley-type topography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528" y="836712"/>
            <a:ext cx="3595688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0000"/>
                </a:solidFill>
              </a:rPr>
              <a:t>2. Setting the direction of debris flow and make longitudinal section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72400" y="332656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①</a:t>
            </a:r>
            <a:endParaRPr kumimoji="1" lang="ja-JP" altLang="en-US" sz="3200" dirty="0"/>
          </a:p>
        </p:txBody>
      </p:sp>
      <p:sp>
        <p:nvSpPr>
          <p:cNvPr id="8" name="上矢印 7"/>
          <p:cNvSpPr/>
          <p:nvPr/>
        </p:nvSpPr>
        <p:spPr>
          <a:xfrm>
            <a:off x="6156176" y="1340768"/>
            <a:ext cx="864096" cy="1008112"/>
          </a:xfrm>
          <a:prstGeom prst="upArrow">
            <a:avLst/>
          </a:prstGeom>
          <a:solidFill>
            <a:srgbClr val="FF0000">
              <a:alpha val="31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378825" cy="436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638800"/>
            <a:ext cx="1628775" cy="90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4540250" y="4192588"/>
            <a:ext cx="287338" cy="287337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684213" y="4797425"/>
            <a:ext cx="287337" cy="287338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703" name="正方形/長方形 7"/>
          <p:cNvSpPr>
            <a:spLocks noChangeArrowheads="1"/>
          </p:cNvSpPr>
          <p:nvPr/>
        </p:nvSpPr>
        <p:spPr bwMode="auto">
          <a:xfrm>
            <a:off x="179388" y="115888"/>
            <a:ext cx="856932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  <a:cs typeface="Arial" pitchFamily="34" charset="0"/>
              </a:rPr>
              <a:t>3.Measure gradient  of stream and identify the point of that become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  <a:cs typeface="Arial" pitchFamily="34" charset="0"/>
              </a:rPr>
              <a:t>10 degree = Flooding beginning point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  <a:cs typeface="Arial" pitchFamily="34" charset="0"/>
              </a:rPr>
              <a:t>2 degree = the end of warning area</a:t>
            </a:r>
          </a:p>
        </p:txBody>
      </p:sp>
      <p:sp>
        <p:nvSpPr>
          <p:cNvPr id="29704" name="正方形/長方形 8"/>
          <p:cNvSpPr>
            <a:spLocks noChangeArrowheads="1"/>
          </p:cNvSpPr>
          <p:nvPr/>
        </p:nvSpPr>
        <p:spPr bwMode="auto">
          <a:xfrm>
            <a:off x="3851275" y="3789363"/>
            <a:ext cx="1327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cs typeface="Arial" pitchFamily="34" charset="0"/>
              </a:rPr>
              <a:t>10 degree </a:t>
            </a:r>
            <a:endParaRPr lang="ja-JP" altLang="en-US"/>
          </a:p>
        </p:txBody>
      </p:sp>
      <p:sp>
        <p:nvSpPr>
          <p:cNvPr id="29705" name="正方形/長方形 9"/>
          <p:cNvSpPr>
            <a:spLocks noChangeArrowheads="1"/>
          </p:cNvSpPr>
          <p:nvPr/>
        </p:nvSpPr>
        <p:spPr bwMode="auto">
          <a:xfrm>
            <a:off x="539750" y="4419600"/>
            <a:ext cx="1196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cs typeface="Arial" pitchFamily="34" charset="0"/>
              </a:rPr>
              <a:t>2 degree </a:t>
            </a:r>
            <a:endParaRPr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60F3C0-F572-40F8-B414-66932DC3302B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bo\Desktop\100906TCfieldtraining\Macao photo Field Miyake\IMG_3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920880" cy="594066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35496" y="44624"/>
            <a:ext cx="6490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Going</a:t>
            </a:r>
            <a:r>
              <a:rPr kumimoji="1" lang="en-US" altLang="ja-JP" sz="2800" dirty="0" smtClean="0"/>
              <a:t> upstream to look for 10 degree point</a:t>
            </a:r>
            <a:endParaRPr kumimoji="1" lang="ja-JP" alt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bo\Desktop\100906TCfieldtraining\Macao photo Field Miyake\IMG_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20" y="99392"/>
            <a:ext cx="8855968" cy="6641976"/>
          </a:xfrm>
          <a:prstGeom prst="rect">
            <a:avLst/>
          </a:prstGeom>
          <a:noFill/>
        </p:spPr>
      </p:pic>
      <p:sp>
        <p:nvSpPr>
          <p:cNvPr id="5" name="正方形/長方形 7"/>
          <p:cNvSpPr>
            <a:spLocks noChangeArrowheads="1"/>
          </p:cNvSpPr>
          <p:nvPr/>
        </p:nvSpPr>
        <p:spPr bwMode="auto">
          <a:xfrm>
            <a:off x="179388" y="134981"/>
            <a:ext cx="8569325" cy="701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  <a:cs typeface="Arial" pitchFamily="34" charset="0"/>
              </a:rPr>
              <a:t>3.Measure gradient  of stream and identify the point of that become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  <a:cs typeface="Arial" pitchFamily="34" charset="0"/>
              </a:rPr>
              <a:t>10 degree = Flooding beginning </a:t>
            </a:r>
            <a:r>
              <a:rPr lang="en-US" altLang="ja-JP" b="1" dirty="0" smtClean="0">
                <a:solidFill>
                  <a:srgbClr val="FF0000"/>
                </a:solidFill>
                <a:cs typeface="Arial" pitchFamily="34" charset="0"/>
              </a:rPr>
              <a:t>point</a:t>
            </a:r>
            <a:endParaRPr lang="en-US" altLang="ja-JP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72400" y="980728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②</a:t>
            </a:r>
            <a:endParaRPr kumimoji="1" lang="ja-JP" alt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3393" y="44624"/>
            <a:ext cx="3522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b="1" dirty="0" smtClean="0">
                <a:solidFill>
                  <a:srgbClr val="FF0000"/>
                </a:solidFill>
                <a:cs typeface="Arial" pitchFamily="34" charset="0"/>
              </a:rPr>
              <a:t>2 degree = the end of warning area</a:t>
            </a:r>
            <a:endParaRPr lang="en-US" altLang="ja-JP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6146" name="Picture 2" descr="C:\Users\sabo\Desktop\100906TCfieldtraining\Macao photo Field Miyake\IMG_3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064896" cy="6048672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8548965" y="0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③</a:t>
            </a:r>
            <a:endParaRPr kumimoji="1" lang="ja-JP" altLang="en-US" sz="32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51520" y="476672"/>
            <a:ext cx="2226187" cy="1366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</a:rPr>
              <a:t>4. Draw warning area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</a:rPr>
              <a:t> with watching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</a:rPr>
              <a:t> 5m above riverbed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ja-JP" b="1" dirty="0">
                <a:solidFill>
                  <a:srgbClr val="FF0000"/>
                </a:solidFill>
              </a:rPr>
              <a:t> in several points</a:t>
            </a:r>
          </a:p>
        </p:txBody>
      </p:sp>
      <p:cxnSp>
        <p:nvCxnSpPr>
          <p:cNvPr id="9" name="直線コネクタ 8"/>
          <p:cNvCxnSpPr>
            <a:stCxn id="7" idx="3"/>
          </p:cNvCxnSpPr>
          <p:nvPr/>
        </p:nvCxnSpPr>
        <p:spPr>
          <a:xfrm flipV="1">
            <a:off x="2477707" y="1124744"/>
            <a:ext cx="6054733" cy="3519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419872" y="1124744"/>
            <a:ext cx="336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above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5m (image)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上矢印 11"/>
          <p:cNvSpPr/>
          <p:nvPr/>
        </p:nvSpPr>
        <p:spPr>
          <a:xfrm>
            <a:off x="7020272" y="1196752"/>
            <a:ext cx="504056" cy="792088"/>
          </a:xfrm>
          <a:prstGeom prst="upArrow">
            <a:avLst/>
          </a:prstGeom>
          <a:solidFill>
            <a:srgbClr val="FF0000">
              <a:alpha val="31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bo\Desktop\100906TCfieldtraining\Macao photo Field Miyake\IMG_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776864" cy="5832648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8244408" y="0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④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0"/>
            <a:ext cx="3695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Evacuation route</a:t>
            </a:r>
            <a:endParaRPr kumimoji="1" lang="ja-JP" alt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3"/>
          <p:cNvSpPr>
            <a:spLocks noChangeArrowheads="1"/>
          </p:cNvSpPr>
          <p:nvPr/>
        </p:nvSpPr>
        <p:spPr bwMode="auto">
          <a:xfrm>
            <a:off x="0" y="2124794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sng" dirty="0"/>
              <a:t>Schedule of Field </a:t>
            </a:r>
            <a:r>
              <a:rPr lang="en-US" altLang="ja-JP" sz="2800" u="sng" dirty="0" smtClean="0"/>
              <a:t>Training</a:t>
            </a:r>
          </a:p>
          <a:p>
            <a:endParaRPr lang="en-US" altLang="ja-JP" sz="2800" u="sng" dirty="0" smtClean="0"/>
          </a:p>
          <a:p>
            <a:r>
              <a:rPr lang="en-US" altLang="ja-JP" sz="2800" dirty="0" smtClean="0"/>
              <a:t>September 4   Indoor Lecture for TC members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September 5   Field Training for TC members and Local people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         in model site of </a:t>
            </a:r>
            <a:r>
              <a:rPr lang="en-US" altLang="ja-JP" sz="2800" dirty="0" err="1" smtClean="0"/>
              <a:t>Zhuhai</a:t>
            </a:r>
            <a:r>
              <a:rPr lang="en-US" altLang="ja-JP" sz="2800" dirty="0" smtClean="0"/>
              <a:t> city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- TC member Group (Hayashi, Miyake Group)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     Field Training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- Local people Group (</a:t>
            </a:r>
            <a:r>
              <a:rPr lang="en-US" altLang="ja-JP" sz="2800" dirty="0" err="1" smtClean="0"/>
              <a:t>Hiruma</a:t>
            </a:r>
            <a:r>
              <a:rPr lang="en-US" altLang="ja-JP" sz="2800" dirty="0" smtClean="0"/>
              <a:t>, </a:t>
            </a:r>
            <a:r>
              <a:rPr lang="en-US" altLang="ja-JP" sz="2800" dirty="0" err="1" smtClean="0"/>
              <a:t>Kamoto</a:t>
            </a:r>
            <a:r>
              <a:rPr lang="en-US" altLang="ja-JP" sz="2800" dirty="0" smtClean="0"/>
              <a:t> Group)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                   Indoor Lecture and Field Training </a:t>
            </a:r>
          </a:p>
          <a:p>
            <a:r>
              <a:rPr lang="en-US" altLang="ja-JP" sz="2800" u="sng" dirty="0"/>
              <a:t> </a:t>
            </a:r>
            <a:r>
              <a:rPr lang="en-US" altLang="ja-JP" sz="2800" u="sng" dirty="0" smtClean="0"/>
              <a:t>   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800" dirty="0"/>
              <a:t>Collaboration meeting between WGDRR and WGH</a:t>
            </a:r>
          </a:p>
          <a:p>
            <a:pPr>
              <a:defRPr/>
            </a:pPr>
            <a:r>
              <a:rPr lang="en-US" altLang="ja-JP" sz="2800" dirty="0"/>
              <a:t>and</a:t>
            </a:r>
            <a:r>
              <a:rPr lang="ja-JP" altLang="en-US" sz="2800" dirty="0"/>
              <a:t>　</a:t>
            </a:r>
            <a:endParaRPr lang="en-US" altLang="ja-JP" sz="2800" dirty="0"/>
          </a:p>
          <a:p>
            <a:pPr>
              <a:defRPr/>
            </a:pPr>
            <a:r>
              <a:rPr lang="en-US" altLang="ja-JP" sz="2800" dirty="0"/>
              <a:t>Field Training  </a:t>
            </a:r>
          </a:p>
          <a:p>
            <a:pPr>
              <a:defRPr/>
            </a:pPr>
            <a:r>
              <a:rPr lang="en-US" altLang="ja-JP" sz="2800" dirty="0"/>
              <a:t>for “Hazard Mapping for Sediment-related Disaster”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44408" y="0"/>
            <a:ext cx="1847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88424" y="116632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⑤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0"/>
            <a:ext cx="1624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Refuge</a:t>
            </a:r>
            <a:endParaRPr kumimoji="1" lang="ja-JP" altLang="en-US" sz="4000" dirty="0"/>
          </a:p>
        </p:txBody>
      </p:sp>
      <p:pic>
        <p:nvPicPr>
          <p:cNvPr id="8194" name="Picture 2" descr="C:\Users\sabo\Desktop\100906TCfieldtraining\Macao photo Field Miyake\IMG_3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423863"/>
            <a:ext cx="805815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63341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ja-JP" sz="4000" smtClean="0">
                <a:solidFill>
                  <a:srgbClr val="0000FF"/>
                </a:solidFill>
              </a:rPr>
              <a:t>1. When to escape?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765175"/>
            <a:ext cx="7561263" cy="2374900"/>
          </a:xfrm>
          <a:noFill/>
          <a:ln w="57150" cmpd="thinThick">
            <a:solidFill>
              <a:srgbClr val="339966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altLang="ja-JP" sz="2800" smtClean="0">
                <a:solidFill>
                  <a:srgbClr val="0000FF"/>
                </a:solidFill>
              </a:rPr>
              <a:t>Be aware to rainfall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800" smtClean="0"/>
              <a:t>	</a:t>
            </a:r>
            <a:r>
              <a:rPr lang="en-US" altLang="ja-JP" sz="2800" smtClean="0">
                <a:solidFill>
                  <a:schemeClr val="hlink"/>
                </a:solidFill>
              </a:rPr>
              <a:t>- Caution from Meteorological Bureau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800" smtClean="0">
                <a:solidFill>
                  <a:schemeClr val="hlink"/>
                </a:solidFill>
              </a:rPr>
              <a:t>		&gt; Announcement by TV, Web, etc.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800" smtClean="0">
                <a:solidFill>
                  <a:schemeClr val="hlink"/>
                </a:solidFill>
              </a:rPr>
              <a:t>	- Measure rainfall by yourself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800" smtClean="0">
                <a:solidFill>
                  <a:schemeClr val="hlink"/>
                </a:solidFill>
              </a:rPr>
              <a:t>		&gt; Simple tools also useful</a:t>
            </a:r>
          </a:p>
        </p:txBody>
      </p:sp>
      <p:pic>
        <p:nvPicPr>
          <p:cNvPr id="44036" name="Picture 5" descr="P83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502025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5292725" y="3644900"/>
            <a:ext cx="3671888" cy="27384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solidFill>
                  <a:srgbClr val="FF0000"/>
                </a:solidFill>
              </a:rPr>
              <a:t>****Important****</a:t>
            </a:r>
          </a:p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</a:rPr>
              <a:t>If you feel         “Unusual rainfall!!”,</a:t>
            </a:r>
          </a:p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</a:rPr>
              <a:t>Don’t hesitate to evacuate!!!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1300" y="3208338"/>
            <a:ext cx="5338763" cy="307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Arial" charset="0"/>
              </a:rPr>
              <a:t>Example of  simple tool made by plastic bottle to measure rainfall</a:t>
            </a:r>
            <a:endParaRPr lang="ja-JP" altLang="en-US" sz="1400" dirty="0">
              <a:latin typeface="Arial" charset="0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42C555-6E4B-45B8-8EF7-741AC58AB389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45059" name="Picture 2" descr="C:\Users\pc07\Desktop\10628本省（事前調査報告）\Wa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860425"/>
            <a:ext cx="74009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リーフォーム 4"/>
          <p:cNvSpPr/>
          <p:nvPr/>
        </p:nvSpPr>
        <p:spPr>
          <a:xfrm>
            <a:off x="4991100" y="2736850"/>
            <a:ext cx="2971800" cy="1855788"/>
          </a:xfrm>
          <a:custGeom>
            <a:avLst/>
            <a:gdLst>
              <a:gd name="connsiteX0" fmla="*/ 0 w 2971800"/>
              <a:gd name="connsiteY0" fmla="*/ 1810512 h 1856232"/>
              <a:gd name="connsiteX1" fmla="*/ 420624 w 2971800"/>
              <a:gd name="connsiteY1" fmla="*/ 1499616 h 1856232"/>
              <a:gd name="connsiteX2" fmla="*/ 914400 w 2971800"/>
              <a:gd name="connsiteY2" fmla="*/ 941832 h 1856232"/>
              <a:gd name="connsiteX3" fmla="*/ 1389888 w 2971800"/>
              <a:gd name="connsiteY3" fmla="*/ 356616 h 1856232"/>
              <a:gd name="connsiteX4" fmla="*/ 1755648 w 2971800"/>
              <a:gd name="connsiteY4" fmla="*/ 0 h 1856232"/>
              <a:gd name="connsiteX5" fmla="*/ 2185416 w 2971800"/>
              <a:gd name="connsiteY5" fmla="*/ 182880 h 1856232"/>
              <a:gd name="connsiteX6" fmla="*/ 2569464 w 2971800"/>
              <a:gd name="connsiteY6" fmla="*/ 521208 h 1856232"/>
              <a:gd name="connsiteX7" fmla="*/ 2971800 w 2971800"/>
              <a:gd name="connsiteY7" fmla="*/ 777240 h 1856232"/>
              <a:gd name="connsiteX8" fmla="*/ 1956816 w 2971800"/>
              <a:gd name="connsiteY8" fmla="*/ 1563624 h 1856232"/>
              <a:gd name="connsiteX9" fmla="*/ 1417320 w 2971800"/>
              <a:gd name="connsiteY9" fmla="*/ 1856232 h 1856232"/>
              <a:gd name="connsiteX10" fmla="*/ 640080 w 2971800"/>
              <a:gd name="connsiteY10" fmla="*/ 1847088 h 1856232"/>
              <a:gd name="connsiteX11" fmla="*/ 0 w 2971800"/>
              <a:gd name="connsiteY11" fmla="*/ 181051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1800" h="1856232">
                <a:moveTo>
                  <a:pt x="0" y="1810512"/>
                </a:moveTo>
                <a:lnTo>
                  <a:pt x="420624" y="1499616"/>
                </a:lnTo>
                <a:lnTo>
                  <a:pt x="914400" y="941832"/>
                </a:lnTo>
                <a:lnTo>
                  <a:pt x="1389888" y="356616"/>
                </a:lnTo>
                <a:lnTo>
                  <a:pt x="1755648" y="0"/>
                </a:lnTo>
                <a:lnTo>
                  <a:pt x="2185416" y="182880"/>
                </a:lnTo>
                <a:lnTo>
                  <a:pt x="2569464" y="521208"/>
                </a:lnTo>
                <a:lnTo>
                  <a:pt x="2971800" y="777240"/>
                </a:lnTo>
                <a:lnTo>
                  <a:pt x="1956816" y="1563624"/>
                </a:lnTo>
                <a:lnTo>
                  <a:pt x="1417320" y="1856232"/>
                </a:lnTo>
                <a:lnTo>
                  <a:pt x="640080" y="1847088"/>
                </a:lnTo>
                <a:lnTo>
                  <a:pt x="0" y="1810512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010150" y="3417888"/>
            <a:ext cx="2433638" cy="1125537"/>
          </a:xfrm>
          <a:custGeom>
            <a:avLst/>
            <a:gdLst>
              <a:gd name="connsiteX0" fmla="*/ 0 w 2432304"/>
              <a:gd name="connsiteY0" fmla="*/ 1124712 h 1124712"/>
              <a:gd name="connsiteX1" fmla="*/ 722376 w 2432304"/>
              <a:gd name="connsiteY1" fmla="*/ 969264 h 1124712"/>
              <a:gd name="connsiteX2" fmla="*/ 1252728 w 2432304"/>
              <a:gd name="connsiteY2" fmla="*/ 804672 h 1124712"/>
              <a:gd name="connsiteX3" fmla="*/ 1408176 w 2432304"/>
              <a:gd name="connsiteY3" fmla="*/ 795528 h 1124712"/>
              <a:gd name="connsiteX4" fmla="*/ 1956816 w 2432304"/>
              <a:gd name="connsiteY4" fmla="*/ 347472 h 1124712"/>
              <a:gd name="connsiteX5" fmla="*/ 2057400 w 2432304"/>
              <a:gd name="connsiteY5" fmla="*/ 155448 h 1124712"/>
              <a:gd name="connsiteX6" fmla="*/ 2432304 w 2432304"/>
              <a:gd name="connsiteY6" fmla="*/ 0 h 112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304" h="1124712">
                <a:moveTo>
                  <a:pt x="0" y="1124712"/>
                </a:moveTo>
                <a:lnTo>
                  <a:pt x="722376" y="969264"/>
                </a:lnTo>
                <a:lnTo>
                  <a:pt x="1252728" y="804672"/>
                </a:lnTo>
                <a:lnTo>
                  <a:pt x="1408176" y="795528"/>
                </a:lnTo>
                <a:lnTo>
                  <a:pt x="1956816" y="347472"/>
                </a:lnTo>
                <a:lnTo>
                  <a:pt x="2057400" y="155448"/>
                </a:lnTo>
                <a:lnTo>
                  <a:pt x="2432304" y="0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27088" y="6534150"/>
            <a:ext cx="865187" cy="1588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テキスト ボックス 9"/>
          <p:cNvSpPr txBox="1">
            <a:spLocks noChangeArrowheads="1"/>
          </p:cNvSpPr>
          <p:nvPr/>
        </p:nvSpPr>
        <p:spPr bwMode="auto">
          <a:xfrm>
            <a:off x="900113" y="6164263"/>
            <a:ext cx="719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Calibri" pitchFamily="34" charset="0"/>
              </a:rPr>
              <a:t>100m</a:t>
            </a:r>
            <a:endParaRPr lang="ja-JP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3708400" y="2913063"/>
            <a:ext cx="2087563" cy="2036762"/>
          </a:xfrm>
          <a:custGeom>
            <a:avLst/>
            <a:gdLst>
              <a:gd name="connsiteX0" fmla="*/ 2313992 w 2313992"/>
              <a:gd name="connsiteY0" fmla="*/ 559837 h 989045"/>
              <a:gd name="connsiteX1" fmla="*/ 1744824 w 2313992"/>
              <a:gd name="connsiteY1" fmla="*/ 391886 h 989045"/>
              <a:gd name="connsiteX2" fmla="*/ 74645 w 2313992"/>
              <a:gd name="connsiteY2" fmla="*/ 0 h 989045"/>
              <a:gd name="connsiteX3" fmla="*/ 0 w 2313992"/>
              <a:gd name="connsiteY3" fmla="*/ 989045 h 989045"/>
              <a:gd name="connsiteX4" fmla="*/ 2313992 w 2313992"/>
              <a:gd name="connsiteY4" fmla="*/ 559837 h 989045"/>
              <a:gd name="connsiteX0" fmla="*/ 2824132 w 2824132"/>
              <a:gd name="connsiteY0" fmla="*/ 1989278 h 2418486"/>
              <a:gd name="connsiteX1" fmla="*/ 2254964 w 2824132"/>
              <a:gd name="connsiteY1" fmla="*/ 1821327 h 2418486"/>
              <a:gd name="connsiteX2" fmla="*/ 0 w 2824132"/>
              <a:gd name="connsiteY2" fmla="*/ 0 h 2418486"/>
              <a:gd name="connsiteX3" fmla="*/ 510140 w 2824132"/>
              <a:gd name="connsiteY3" fmla="*/ 2418486 h 2418486"/>
              <a:gd name="connsiteX4" fmla="*/ 2824132 w 2824132"/>
              <a:gd name="connsiteY4" fmla="*/ 1989278 h 2418486"/>
              <a:gd name="connsiteX0" fmla="*/ 3334272 w 3334272"/>
              <a:gd name="connsiteY0" fmla="*/ 1989278 h 2638968"/>
              <a:gd name="connsiteX1" fmla="*/ 2765104 w 3334272"/>
              <a:gd name="connsiteY1" fmla="*/ 1821327 h 2638968"/>
              <a:gd name="connsiteX2" fmla="*/ 510140 w 3334272"/>
              <a:gd name="connsiteY2" fmla="*/ 0 h 2638968"/>
              <a:gd name="connsiteX3" fmla="*/ 0 w 3334272"/>
              <a:gd name="connsiteY3" fmla="*/ 2638968 h 2638968"/>
              <a:gd name="connsiteX4" fmla="*/ 3334272 w 3334272"/>
              <a:gd name="connsiteY4" fmla="*/ 1989278 h 2638968"/>
              <a:gd name="connsiteX0" fmla="*/ 3079202 w 3079202"/>
              <a:gd name="connsiteY0" fmla="*/ 1989278 h 2748925"/>
              <a:gd name="connsiteX1" fmla="*/ 2510034 w 3079202"/>
              <a:gd name="connsiteY1" fmla="*/ 1821327 h 2748925"/>
              <a:gd name="connsiteX2" fmla="*/ 255070 w 3079202"/>
              <a:gd name="connsiteY2" fmla="*/ 0 h 2748925"/>
              <a:gd name="connsiteX3" fmla="*/ 0 w 3079202"/>
              <a:gd name="connsiteY3" fmla="*/ 2748925 h 2748925"/>
              <a:gd name="connsiteX4" fmla="*/ 3079202 w 3079202"/>
              <a:gd name="connsiteY4" fmla="*/ 1989278 h 2748925"/>
              <a:gd name="connsiteX0" fmla="*/ 3079202 w 3079202"/>
              <a:gd name="connsiteY0" fmla="*/ 1989278 h 2748925"/>
              <a:gd name="connsiteX1" fmla="*/ 2805769 w 3079202"/>
              <a:gd name="connsiteY1" fmla="*/ 1979226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40119 w 3079202"/>
              <a:gd name="connsiteY3" fmla="*/ 1322260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2350257 h 3109904"/>
              <a:gd name="connsiteX1" fmla="*/ 3060839 w 3079202"/>
              <a:gd name="connsiteY1" fmla="*/ 2230248 h 3109904"/>
              <a:gd name="connsiteX2" fmla="*/ 2550699 w 3079202"/>
              <a:gd name="connsiteY2" fmla="*/ 2010334 h 3109904"/>
              <a:gd name="connsiteX3" fmla="*/ 2168094 w 3079202"/>
              <a:gd name="connsiteY3" fmla="*/ 1570506 h 3109904"/>
              <a:gd name="connsiteX4" fmla="*/ 1473260 w 3079202"/>
              <a:gd name="connsiteY4" fmla="*/ 944022 h 3109904"/>
              <a:gd name="connsiteX5" fmla="*/ 255070 w 3079202"/>
              <a:gd name="connsiteY5" fmla="*/ 360979 h 3109904"/>
              <a:gd name="connsiteX6" fmla="*/ 0 w 3079202"/>
              <a:gd name="connsiteY6" fmla="*/ 3109904 h 3109904"/>
              <a:gd name="connsiteX7" fmla="*/ 3079202 w 3079202"/>
              <a:gd name="connsiteY7" fmla="*/ 2350257 h 3109904"/>
              <a:gd name="connsiteX0" fmla="*/ 3079202 w 3079202"/>
              <a:gd name="connsiteY0" fmla="*/ 2350259 h 3109906"/>
              <a:gd name="connsiteX1" fmla="*/ 3060839 w 3079202"/>
              <a:gd name="connsiteY1" fmla="*/ 2230250 h 3109906"/>
              <a:gd name="connsiteX2" fmla="*/ 2550699 w 3079202"/>
              <a:gd name="connsiteY2" fmla="*/ 2010336 h 3109906"/>
              <a:gd name="connsiteX3" fmla="*/ 2168094 w 3079202"/>
              <a:gd name="connsiteY3" fmla="*/ 1570508 h 3109906"/>
              <a:gd name="connsiteX4" fmla="*/ 1530420 w 3079202"/>
              <a:gd name="connsiteY4" fmla="*/ 690852 h 3109906"/>
              <a:gd name="connsiteX5" fmla="*/ 255070 w 3079202"/>
              <a:gd name="connsiteY5" fmla="*/ 360981 h 3109906"/>
              <a:gd name="connsiteX6" fmla="*/ 0 w 3079202"/>
              <a:gd name="connsiteY6" fmla="*/ 3109906 h 3109906"/>
              <a:gd name="connsiteX7" fmla="*/ 3079202 w 3079202"/>
              <a:gd name="connsiteY7" fmla="*/ 2350259 h 3109906"/>
              <a:gd name="connsiteX0" fmla="*/ 3079202 w 3570979"/>
              <a:gd name="connsiteY0" fmla="*/ 2350257 h 3109904"/>
              <a:gd name="connsiteX1" fmla="*/ 3570979 w 3570979"/>
              <a:gd name="connsiteY1" fmla="*/ 2230249 h 3109904"/>
              <a:gd name="connsiteX2" fmla="*/ 2550699 w 3570979"/>
              <a:gd name="connsiteY2" fmla="*/ 2010334 h 3109904"/>
              <a:gd name="connsiteX3" fmla="*/ 2168094 w 3570979"/>
              <a:gd name="connsiteY3" fmla="*/ 1570506 h 3109904"/>
              <a:gd name="connsiteX4" fmla="*/ 1530420 w 3570979"/>
              <a:gd name="connsiteY4" fmla="*/ 690850 h 3109904"/>
              <a:gd name="connsiteX5" fmla="*/ 255070 w 3570979"/>
              <a:gd name="connsiteY5" fmla="*/ 360979 h 3109904"/>
              <a:gd name="connsiteX6" fmla="*/ 0 w 3570979"/>
              <a:gd name="connsiteY6" fmla="*/ 3109904 h 3109904"/>
              <a:gd name="connsiteX7" fmla="*/ 3079202 w 3570979"/>
              <a:gd name="connsiteY7" fmla="*/ 2350257 h 3109904"/>
              <a:gd name="connsiteX0" fmla="*/ 3698514 w 3698514"/>
              <a:gd name="connsiteY0" fmla="*/ 2340207 h 3109906"/>
              <a:gd name="connsiteX1" fmla="*/ 3570979 w 3698514"/>
              <a:gd name="connsiteY1" fmla="*/ 2230251 h 3109906"/>
              <a:gd name="connsiteX2" fmla="*/ 2550699 w 3698514"/>
              <a:gd name="connsiteY2" fmla="*/ 2010336 h 3109906"/>
              <a:gd name="connsiteX3" fmla="*/ 2168094 w 3698514"/>
              <a:gd name="connsiteY3" fmla="*/ 1570508 h 3109906"/>
              <a:gd name="connsiteX4" fmla="*/ 1530420 w 3698514"/>
              <a:gd name="connsiteY4" fmla="*/ 690852 h 3109906"/>
              <a:gd name="connsiteX5" fmla="*/ 255070 w 3698514"/>
              <a:gd name="connsiteY5" fmla="*/ 360981 h 3109906"/>
              <a:gd name="connsiteX6" fmla="*/ 0 w 3698514"/>
              <a:gd name="connsiteY6" fmla="*/ 3109906 h 3109906"/>
              <a:gd name="connsiteX7" fmla="*/ 3698514 w 3698514"/>
              <a:gd name="connsiteY7" fmla="*/ 2340207 h 31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8514" h="3109906">
                <a:moveTo>
                  <a:pt x="3698514" y="2340207"/>
                </a:moveTo>
                <a:lnTo>
                  <a:pt x="3570979" y="2230251"/>
                </a:lnTo>
                <a:lnTo>
                  <a:pt x="2550699" y="2010336"/>
                </a:lnTo>
                <a:lnTo>
                  <a:pt x="2168094" y="1570508"/>
                </a:lnTo>
                <a:cubicBezTo>
                  <a:pt x="1988521" y="1392789"/>
                  <a:pt x="1849257" y="892440"/>
                  <a:pt x="1530420" y="690852"/>
                </a:cubicBezTo>
                <a:cubicBezTo>
                  <a:pt x="1211583" y="489264"/>
                  <a:pt x="500613" y="1"/>
                  <a:pt x="255070" y="360981"/>
                </a:cubicBezTo>
                <a:lnTo>
                  <a:pt x="0" y="3109906"/>
                </a:lnTo>
                <a:lnTo>
                  <a:pt x="3698514" y="2340207"/>
                </a:lnTo>
                <a:close/>
              </a:path>
            </a:pathLst>
          </a:cu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892300" y="2590800"/>
            <a:ext cx="1887538" cy="1206500"/>
          </a:xfrm>
          <a:custGeom>
            <a:avLst/>
            <a:gdLst>
              <a:gd name="connsiteX0" fmla="*/ 1865376 w 1865376"/>
              <a:gd name="connsiteY0" fmla="*/ 1161288 h 1161288"/>
              <a:gd name="connsiteX1" fmla="*/ 1755648 w 1865376"/>
              <a:gd name="connsiteY1" fmla="*/ 978408 h 1161288"/>
              <a:gd name="connsiteX2" fmla="*/ 1371600 w 1865376"/>
              <a:gd name="connsiteY2" fmla="*/ 950976 h 1161288"/>
              <a:gd name="connsiteX3" fmla="*/ 1261872 w 1865376"/>
              <a:gd name="connsiteY3" fmla="*/ 795528 h 1161288"/>
              <a:gd name="connsiteX4" fmla="*/ 1069848 w 1865376"/>
              <a:gd name="connsiteY4" fmla="*/ 649224 h 1161288"/>
              <a:gd name="connsiteX5" fmla="*/ 841248 w 1865376"/>
              <a:gd name="connsiteY5" fmla="*/ 475488 h 1161288"/>
              <a:gd name="connsiteX6" fmla="*/ 676656 w 1865376"/>
              <a:gd name="connsiteY6" fmla="*/ 137160 h 1161288"/>
              <a:gd name="connsiteX7" fmla="*/ 301752 w 1865376"/>
              <a:gd name="connsiteY7" fmla="*/ 91440 h 1161288"/>
              <a:gd name="connsiteX8" fmla="*/ 0 w 1865376"/>
              <a:gd name="connsiteY8" fmla="*/ 0 h 11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376" h="1161288">
                <a:moveTo>
                  <a:pt x="1865376" y="1161288"/>
                </a:moveTo>
                <a:lnTo>
                  <a:pt x="1755648" y="978408"/>
                </a:lnTo>
                <a:lnTo>
                  <a:pt x="1371600" y="950976"/>
                </a:lnTo>
                <a:lnTo>
                  <a:pt x="1261872" y="795528"/>
                </a:lnTo>
                <a:lnTo>
                  <a:pt x="1069848" y="649224"/>
                </a:lnTo>
                <a:lnTo>
                  <a:pt x="841248" y="475488"/>
                </a:lnTo>
                <a:lnTo>
                  <a:pt x="676656" y="137160"/>
                </a:lnTo>
                <a:lnTo>
                  <a:pt x="301752" y="91440"/>
                </a:lnTo>
                <a:lnTo>
                  <a:pt x="0" y="0"/>
                </a:lnTo>
              </a:path>
            </a:pathLst>
          </a:custGeom>
          <a:ln w="508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547813" y="2286000"/>
            <a:ext cx="576262" cy="287338"/>
          </a:xfrm>
          <a:prstGeom prst="rect">
            <a:avLst/>
          </a:prstGeom>
          <a:noFill/>
          <a:ln w="50800">
            <a:solidFill>
              <a:srgbClr val="F31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5067" name="テキスト ボックス 12"/>
          <p:cNvSpPr txBox="1">
            <a:spLocks noChangeArrowheads="1"/>
          </p:cNvSpPr>
          <p:nvPr/>
        </p:nvSpPr>
        <p:spPr bwMode="auto">
          <a:xfrm>
            <a:off x="971550" y="1565275"/>
            <a:ext cx="212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Refuge:</a:t>
            </a:r>
          </a:p>
          <a:p>
            <a:r>
              <a:rPr lang="en-US" altLang="ja-JP"/>
              <a:t>Elementary School</a:t>
            </a:r>
            <a:endParaRPr lang="ja-JP" altLang="en-US"/>
          </a:p>
        </p:txBody>
      </p:sp>
      <p:sp>
        <p:nvSpPr>
          <p:cNvPr id="45068" name="テキスト ボックス 15"/>
          <p:cNvSpPr txBox="1">
            <a:spLocks noChangeArrowheads="1"/>
          </p:cNvSpPr>
          <p:nvPr/>
        </p:nvSpPr>
        <p:spPr bwMode="auto">
          <a:xfrm>
            <a:off x="2482850" y="5846763"/>
            <a:ext cx="5618163" cy="8318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/>
              <a:t>Notice:</a:t>
            </a:r>
          </a:p>
          <a:p>
            <a:r>
              <a:rPr lang="en-US" altLang="ja-JP" sz="1600"/>
              <a:t>Yellow zone is a high risk area for debris flow.</a:t>
            </a:r>
          </a:p>
          <a:p>
            <a:r>
              <a:rPr lang="en-US" altLang="ja-JP" sz="1600"/>
              <a:t>If  It has inexperienced heavy rain, be careful and evacuate.</a:t>
            </a:r>
            <a:endParaRPr lang="ja-JP" altLang="en-US" sz="1600"/>
          </a:p>
        </p:txBody>
      </p:sp>
      <p:sp>
        <p:nvSpPr>
          <p:cNvPr id="45069" name="テキスト ボックス 16"/>
          <p:cNvSpPr txBox="1">
            <a:spLocks noChangeArrowheads="1"/>
          </p:cNvSpPr>
          <p:nvPr/>
        </p:nvSpPr>
        <p:spPr bwMode="auto">
          <a:xfrm>
            <a:off x="5543550" y="5445125"/>
            <a:ext cx="25574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          Evacuation route</a:t>
            </a:r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5741988" y="5651500"/>
            <a:ext cx="360362" cy="0"/>
          </a:xfrm>
          <a:prstGeom prst="line">
            <a:avLst/>
          </a:prstGeom>
          <a:ln w="381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1" name="テキスト ボックス 17"/>
          <p:cNvSpPr txBox="1">
            <a:spLocks noChangeArrowheads="1"/>
          </p:cNvSpPr>
          <p:nvPr/>
        </p:nvSpPr>
        <p:spPr bwMode="auto">
          <a:xfrm>
            <a:off x="755650" y="476250"/>
            <a:ext cx="580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○○ </a:t>
            </a:r>
            <a:r>
              <a:rPr lang="en-US" altLang="ja-JP"/>
              <a:t>village  Hazard map for sediment-related disaster </a:t>
            </a: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8313" y="485775"/>
            <a:ext cx="8280400" cy="6337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0" y="0"/>
            <a:ext cx="9144000" cy="40005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FF"/>
                </a:solidFill>
                <a:latin typeface="+mn-lt"/>
                <a:ea typeface="+mn-ea"/>
              </a:rPr>
              <a:t>2. Escape from what?  where to escape?</a:t>
            </a:r>
            <a:endParaRPr lang="ja-JP" altLang="en-US" sz="2000" dirty="0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45074" name="テキスト ボックス 18"/>
          <p:cNvSpPr txBox="1">
            <a:spLocks noChangeArrowheads="1"/>
          </p:cNvSpPr>
          <p:nvPr/>
        </p:nvSpPr>
        <p:spPr bwMode="auto">
          <a:xfrm>
            <a:off x="3981450" y="1052513"/>
            <a:ext cx="3903663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Hazard Map</a:t>
            </a:r>
          </a:p>
          <a:p>
            <a:pPr>
              <a:buFont typeface="Wingdings" pitchFamily="2" charset="2"/>
              <a:buNone/>
            </a:pPr>
            <a:r>
              <a:rPr lang="en-US" altLang="ja-JP"/>
              <a:t>	</a:t>
            </a:r>
            <a:r>
              <a:rPr lang="en-US" altLang="ja-JP">
                <a:solidFill>
                  <a:schemeClr val="hlink"/>
                </a:solidFill>
              </a:rPr>
              <a:t>- what type of phenomena?</a:t>
            </a:r>
          </a:p>
          <a:p>
            <a:pPr>
              <a:buFont typeface="Wingdings" pitchFamily="2" charset="2"/>
              <a:buNone/>
            </a:pPr>
            <a:r>
              <a:rPr lang="en-US" altLang="ja-JP">
                <a:solidFill>
                  <a:schemeClr val="hlink"/>
                </a:solidFill>
              </a:rPr>
              <a:t>	- how wide it spread?</a:t>
            </a:r>
          </a:p>
          <a:p>
            <a:pPr>
              <a:buFont typeface="Wingdings" pitchFamily="2" charset="2"/>
              <a:buNone/>
            </a:pPr>
            <a:r>
              <a:rPr lang="en-US" altLang="ja-JP">
                <a:solidFill>
                  <a:schemeClr val="hlink"/>
                </a:solidFill>
              </a:rPr>
              <a:t>	- where to escape?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1"/>
          </p:nvPr>
        </p:nvSpPr>
        <p:spPr>
          <a:xfrm>
            <a:off x="6948488" y="6356350"/>
            <a:ext cx="2133600" cy="365125"/>
          </a:xfrm>
        </p:spPr>
        <p:txBody>
          <a:bodyPr/>
          <a:lstStyle/>
          <a:p>
            <a:pPr>
              <a:defRPr/>
            </a:pPr>
            <a:fld id="{DD303A86-653B-4766-B46E-55451AB7D983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marL="762000" indent="-762000"/>
            <a:r>
              <a:rPr lang="en-US" altLang="ja-JP" sz="4000" smtClean="0">
                <a:solidFill>
                  <a:srgbClr val="0000FF"/>
                </a:solidFill>
              </a:rPr>
              <a:t>   3. How to be able to escape?</a:t>
            </a:r>
            <a:br>
              <a:rPr lang="en-US" altLang="ja-JP" sz="4000" smtClean="0">
                <a:solidFill>
                  <a:srgbClr val="0000FF"/>
                </a:solidFill>
              </a:rPr>
            </a:br>
            <a:r>
              <a:rPr lang="en-US" altLang="ja-JP" sz="4000" smtClean="0">
                <a:solidFill>
                  <a:srgbClr val="0000FF"/>
                </a:solidFill>
              </a:rPr>
              <a:t>(Preparedness in usual)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4968875" cy="4752975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ja-JP" sz="2800" smtClean="0">
                <a:solidFill>
                  <a:srgbClr val="0000FF"/>
                </a:solidFill>
              </a:rPr>
              <a:t>3.1 Governmental Officers</a:t>
            </a:r>
          </a:p>
          <a:p>
            <a:pPr marL="609600" indent="-609600">
              <a:buFontTx/>
              <a:buNone/>
            </a:pPr>
            <a:endParaRPr lang="en-US" altLang="ja-JP" sz="2800" smtClean="0">
              <a:solidFill>
                <a:srgbClr val="0000FF"/>
              </a:solidFill>
            </a:endParaRPr>
          </a:p>
          <a:p>
            <a:pPr marL="609600" indent="-609600">
              <a:buFont typeface="Wingdings" pitchFamily="2" charset="2"/>
              <a:buChar char="ü"/>
            </a:pPr>
            <a:r>
              <a:rPr lang="en-US" altLang="ja-JP" sz="2800" smtClean="0">
                <a:solidFill>
                  <a:srgbClr val="0000FF"/>
                </a:solidFill>
              </a:rPr>
              <a:t>Who will decide evacuation recommendation to residents?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altLang="ja-JP" sz="2800" smtClean="0">
                <a:solidFill>
                  <a:srgbClr val="0000FF"/>
                </a:solidFill>
              </a:rPr>
              <a:t>How to announce evacuation recommendation to residents?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altLang="ja-JP" sz="2800" smtClean="0">
                <a:solidFill>
                  <a:srgbClr val="0000FF"/>
                </a:solidFill>
              </a:rPr>
              <a:t>How to manage shelter operation?</a:t>
            </a:r>
          </a:p>
          <a:p>
            <a:pPr marL="609600" indent="-609600">
              <a:buFont typeface="Wingdings" pitchFamily="2" charset="2"/>
              <a:buChar char="ü"/>
            </a:pPr>
            <a:endParaRPr lang="en-US" altLang="ja-JP" sz="2800" smtClean="0">
              <a:solidFill>
                <a:srgbClr val="0000FF"/>
              </a:solidFill>
            </a:endParaRPr>
          </a:p>
          <a:p>
            <a:pPr marL="609600" indent="-609600">
              <a:buFontTx/>
              <a:buNone/>
            </a:pPr>
            <a:endParaRPr lang="en-US" altLang="ja-JP" sz="2800" smtClean="0">
              <a:solidFill>
                <a:srgbClr val="0000FF"/>
              </a:solidFill>
            </a:endParaRPr>
          </a:p>
        </p:txBody>
      </p:sp>
      <p:pic>
        <p:nvPicPr>
          <p:cNvPr id="46084" name="Picture 29" descr="P10207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25" y="4292600"/>
            <a:ext cx="292893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691188" y="1412875"/>
            <a:ext cx="3128962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Arial" charset="0"/>
              </a:rPr>
              <a:t>Japanese example of evacuation drill</a:t>
            </a:r>
          </a:p>
          <a:p>
            <a:pPr>
              <a:defRPr/>
            </a:pPr>
            <a:r>
              <a:rPr lang="en-US" altLang="ja-JP" sz="1400" dirty="0">
                <a:latin typeface="Arial" charset="0"/>
              </a:rPr>
              <a:t>in every June</a:t>
            </a:r>
            <a:endParaRPr lang="ja-JP" altLang="en-US" sz="1400" dirty="0">
              <a:latin typeface="Arial" charset="0"/>
            </a:endParaRPr>
          </a:p>
        </p:txBody>
      </p:sp>
      <p:sp>
        <p:nvSpPr>
          <p:cNvPr id="46086" name="テキスト ボックス 6"/>
          <p:cNvSpPr txBox="1">
            <a:spLocks noChangeArrowheads="1"/>
          </p:cNvSpPr>
          <p:nvPr/>
        </p:nvSpPr>
        <p:spPr bwMode="auto">
          <a:xfrm>
            <a:off x="5607050" y="6381750"/>
            <a:ext cx="3573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Drill to distribute foods and drink for evacuees </a:t>
            </a:r>
            <a:endParaRPr lang="ja-JP" altLang="en-US" sz="1200"/>
          </a:p>
        </p:txBody>
      </p:sp>
      <p:pic>
        <p:nvPicPr>
          <p:cNvPr id="460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989138"/>
            <a:ext cx="29733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テキスト ボックス 9"/>
          <p:cNvSpPr txBox="1">
            <a:spLocks noChangeArrowheads="1"/>
          </p:cNvSpPr>
          <p:nvPr/>
        </p:nvSpPr>
        <p:spPr bwMode="auto">
          <a:xfrm>
            <a:off x="5607050" y="3933825"/>
            <a:ext cx="3573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Drill for sediment disaster by city officers</a:t>
            </a:r>
            <a:endParaRPr lang="ja-JP" altLang="en-US" sz="120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0163F24A-3F70-46ED-A284-24A15835755F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  <a:solidFill>
            <a:srgbClr val="FFFF00"/>
          </a:solidFill>
        </p:spPr>
        <p:txBody>
          <a:bodyPr/>
          <a:lstStyle/>
          <a:p>
            <a:pPr marL="762000" indent="-762000"/>
            <a:r>
              <a:rPr lang="en-US" altLang="ja-JP" sz="3200" smtClean="0">
                <a:solidFill>
                  <a:srgbClr val="0000FF"/>
                </a:solidFill>
              </a:rPr>
              <a:t>3. How to be able to escape?</a:t>
            </a:r>
            <a:br>
              <a:rPr lang="en-US" altLang="ja-JP" sz="3200" smtClean="0">
                <a:solidFill>
                  <a:srgbClr val="0000FF"/>
                </a:solidFill>
              </a:rPr>
            </a:br>
            <a:r>
              <a:rPr lang="en-US" altLang="ja-JP" sz="3200" smtClean="0">
                <a:solidFill>
                  <a:srgbClr val="0000FF"/>
                </a:solidFill>
              </a:rPr>
              <a:t>(Preparedness in usual)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392613" cy="47529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ja-JP" sz="2800" smtClean="0">
                <a:solidFill>
                  <a:srgbClr val="0000FF"/>
                </a:solidFill>
              </a:rPr>
              <a:t>3.2 Residents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2800" smtClean="0">
                <a:solidFill>
                  <a:srgbClr val="0000FF"/>
                </a:solidFill>
              </a:rPr>
              <a:t>Who will take aged people and handicapped people to shelters?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smtClean="0">
                <a:solidFill>
                  <a:srgbClr val="0000FF"/>
                </a:solidFill>
              </a:rPr>
              <a:t>    &gt;cooperation in community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n-US" altLang="ja-JP" sz="2800" smtClean="0">
              <a:solidFill>
                <a:srgbClr val="0000FF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ja-JP" sz="2800" smtClean="0">
                <a:solidFill>
                  <a:srgbClr val="0000FF"/>
                </a:solidFill>
              </a:rPr>
              <a:t>How to keep aware to disasters?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smtClean="0">
                <a:solidFill>
                  <a:srgbClr val="0000FF"/>
                </a:solidFill>
              </a:rPr>
              <a:t>    &gt;hold seminars, evacuation drill</a:t>
            </a:r>
          </a:p>
        </p:txBody>
      </p:sp>
      <p:pic>
        <p:nvPicPr>
          <p:cNvPr id="47108" name="Picture 41" descr="消防団による災害時要援護者避難支援状況【千葉県香取市】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70021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6" descr="訓練状況DIG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343400"/>
            <a:ext cx="29940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64163" y="1154113"/>
            <a:ext cx="3128962" cy="522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Arial" charset="0"/>
              </a:rPr>
              <a:t>Japanese example of evacuation drill</a:t>
            </a:r>
          </a:p>
          <a:p>
            <a:pPr>
              <a:defRPr/>
            </a:pPr>
            <a:r>
              <a:rPr lang="en-US" altLang="ja-JP" sz="1400" dirty="0">
                <a:latin typeface="Arial" charset="0"/>
              </a:rPr>
              <a:t>in every June</a:t>
            </a:r>
            <a:endParaRPr lang="ja-JP" altLang="en-US" sz="1400" dirty="0">
              <a:latin typeface="Arial" charset="0"/>
            </a:endParaRPr>
          </a:p>
        </p:txBody>
      </p:sp>
      <p:sp>
        <p:nvSpPr>
          <p:cNvPr id="47111" name="テキスト ボックス 7"/>
          <p:cNvSpPr txBox="1">
            <a:spLocks noChangeArrowheads="1"/>
          </p:cNvSpPr>
          <p:nvPr/>
        </p:nvSpPr>
        <p:spPr bwMode="auto">
          <a:xfrm>
            <a:off x="5353050" y="3917950"/>
            <a:ext cx="3573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Drill to take aged people </a:t>
            </a:r>
          </a:p>
          <a:p>
            <a:r>
              <a:rPr lang="en-US" altLang="ja-JP" sz="1200"/>
              <a:t>and handicapped people to shelters </a:t>
            </a:r>
            <a:endParaRPr lang="ja-JP" altLang="en-US" sz="1200"/>
          </a:p>
        </p:txBody>
      </p:sp>
      <p:sp>
        <p:nvSpPr>
          <p:cNvPr id="47112" name="テキスト ボックス 8"/>
          <p:cNvSpPr txBox="1">
            <a:spLocks noChangeArrowheads="1"/>
          </p:cNvSpPr>
          <p:nvPr/>
        </p:nvSpPr>
        <p:spPr bwMode="auto">
          <a:xfrm>
            <a:off x="5378450" y="6564313"/>
            <a:ext cx="3298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To make handmade hazard map by residents </a:t>
            </a:r>
            <a:endParaRPr lang="ja-JP" altLang="en-US" sz="1200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>
          <a:xfrm>
            <a:off x="6804025" y="6356350"/>
            <a:ext cx="2133600" cy="365125"/>
          </a:xfrm>
        </p:spPr>
        <p:txBody>
          <a:bodyPr/>
          <a:lstStyle/>
          <a:p>
            <a:pPr>
              <a:defRPr/>
            </a:pPr>
            <a:fld id="{A06779AB-638B-436F-90C2-E2B8C92D1808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633413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map</a:t>
            </a:r>
            <a:endParaRPr lang="ja-JP" altLang="en-US" dirty="0"/>
          </a:p>
        </p:txBody>
      </p:sp>
      <p:sp>
        <p:nvSpPr>
          <p:cNvPr id="4915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5175"/>
            <a:ext cx="9144000" cy="58578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ja-JP" sz="2600" smtClean="0"/>
              <a:t>1</a:t>
            </a:r>
            <a:r>
              <a:rPr lang="en-US" altLang="ja-JP" sz="2600" baseline="30000" smtClean="0"/>
              <a:t>st</a:t>
            </a:r>
            <a:r>
              <a:rPr lang="en-US" altLang="ja-JP" sz="2600" smtClean="0"/>
              <a:t> year (2009)</a:t>
            </a:r>
          </a:p>
          <a:p>
            <a:pPr lvl="1" eaLnBrk="1" hangingPunct="1"/>
            <a:r>
              <a:rPr lang="en-US" altLang="ja-JP" sz="2600" smtClean="0"/>
              <a:t>Japan will distribute a draft of guideline and opens THD.</a:t>
            </a:r>
          </a:p>
          <a:p>
            <a:pPr lvl="1" eaLnBrk="1" hangingPunct="1"/>
            <a:r>
              <a:rPr lang="en-US" altLang="ja-JP" sz="2600" smtClean="0"/>
              <a:t>Members select model sites.</a:t>
            </a:r>
          </a:p>
          <a:p>
            <a:pPr eaLnBrk="1" hangingPunct="1"/>
            <a:r>
              <a:rPr lang="en-US" altLang="ja-JP" sz="2600" smtClean="0"/>
              <a:t>2</a:t>
            </a:r>
            <a:r>
              <a:rPr lang="en-US" altLang="ja-JP" sz="2600" baseline="30000" smtClean="0"/>
              <a:t>nd</a:t>
            </a:r>
            <a:r>
              <a:rPr lang="en-US" altLang="ja-JP" sz="2600" smtClean="0"/>
              <a:t> year (2010)</a:t>
            </a:r>
          </a:p>
          <a:p>
            <a:pPr lvl="1" eaLnBrk="1" hangingPunct="1"/>
            <a:r>
              <a:rPr lang="en-US" altLang="ja-JP" sz="2600" smtClean="0"/>
              <a:t>Field training</a:t>
            </a:r>
          </a:p>
          <a:p>
            <a:pPr lvl="1" eaLnBrk="1" hangingPunct="1"/>
            <a:r>
              <a:rPr lang="en-US" altLang="ja-JP" sz="2600" smtClean="0"/>
              <a:t>Members draw hazardous area in the model sites.</a:t>
            </a:r>
          </a:p>
          <a:p>
            <a:pPr lvl="1" eaLnBrk="1" hangingPunct="1"/>
            <a:r>
              <a:rPr lang="en-US" altLang="ja-JP" sz="2600" smtClean="0"/>
              <a:t>Discuss technical problems at WS.</a:t>
            </a:r>
          </a:p>
          <a:p>
            <a:pPr eaLnBrk="1" hangingPunct="1"/>
            <a:r>
              <a:rPr lang="en-US" altLang="ja-JP" sz="2600" smtClean="0"/>
              <a:t>3</a:t>
            </a:r>
            <a:r>
              <a:rPr lang="en-US" altLang="ja-JP" sz="2600" baseline="30000" smtClean="0"/>
              <a:t>rd</a:t>
            </a:r>
            <a:r>
              <a:rPr lang="en-US" altLang="ja-JP" sz="2600" smtClean="0"/>
              <a:t> year (2011)</a:t>
            </a:r>
          </a:p>
          <a:p>
            <a:pPr lvl="1" eaLnBrk="1" hangingPunct="1"/>
            <a:r>
              <a:rPr lang="en-US" altLang="ja-JP" sz="2600" smtClean="0"/>
              <a:t>Members make Hazard map that will register in the guideline to reduce damage of sediment‐related disaster.</a:t>
            </a:r>
          </a:p>
          <a:p>
            <a:pPr lvl="1" eaLnBrk="1" hangingPunct="1"/>
            <a:r>
              <a:rPr lang="en-US" altLang="ja-JP" sz="2600" smtClean="0"/>
              <a:t>Publish the guideline</a:t>
            </a:r>
            <a:r>
              <a:rPr lang="ja-JP" altLang="en-US" sz="2600" smtClean="0"/>
              <a:t> </a:t>
            </a:r>
            <a:r>
              <a:rPr lang="en-US" altLang="ja-JP" sz="2600" smtClean="0"/>
              <a:t>to reduce damage of sediment-related disaster and  to spread Japanese technique in</a:t>
            </a:r>
            <a:r>
              <a:rPr lang="ja-JP" altLang="en-US" sz="2600" smtClean="0"/>
              <a:t> </a:t>
            </a:r>
            <a:r>
              <a:rPr lang="en-US" altLang="ja-JP" sz="2600" smtClean="0"/>
              <a:t>Typhoon Committee Region.</a:t>
            </a:r>
          </a:p>
          <a:p>
            <a:pPr lvl="1" eaLnBrk="1" hangingPunct="1"/>
            <a:endParaRPr lang="en-US" altLang="ja-JP" sz="2600" smtClean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56807-0C6D-4F24-9CF9-4770227005D8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52227" name="Picture 2" descr="C:\Users\pc07\Desktop\10628本省（事前調査報告）\Wa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779463"/>
            <a:ext cx="74009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リーフォーム 4"/>
          <p:cNvSpPr/>
          <p:nvPr/>
        </p:nvSpPr>
        <p:spPr>
          <a:xfrm>
            <a:off x="4991100" y="2655888"/>
            <a:ext cx="2971800" cy="1855787"/>
          </a:xfrm>
          <a:custGeom>
            <a:avLst/>
            <a:gdLst>
              <a:gd name="connsiteX0" fmla="*/ 0 w 2971800"/>
              <a:gd name="connsiteY0" fmla="*/ 1810512 h 1856232"/>
              <a:gd name="connsiteX1" fmla="*/ 420624 w 2971800"/>
              <a:gd name="connsiteY1" fmla="*/ 1499616 h 1856232"/>
              <a:gd name="connsiteX2" fmla="*/ 914400 w 2971800"/>
              <a:gd name="connsiteY2" fmla="*/ 941832 h 1856232"/>
              <a:gd name="connsiteX3" fmla="*/ 1389888 w 2971800"/>
              <a:gd name="connsiteY3" fmla="*/ 356616 h 1856232"/>
              <a:gd name="connsiteX4" fmla="*/ 1755648 w 2971800"/>
              <a:gd name="connsiteY4" fmla="*/ 0 h 1856232"/>
              <a:gd name="connsiteX5" fmla="*/ 2185416 w 2971800"/>
              <a:gd name="connsiteY5" fmla="*/ 182880 h 1856232"/>
              <a:gd name="connsiteX6" fmla="*/ 2569464 w 2971800"/>
              <a:gd name="connsiteY6" fmla="*/ 521208 h 1856232"/>
              <a:gd name="connsiteX7" fmla="*/ 2971800 w 2971800"/>
              <a:gd name="connsiteY7" fmla="*/ 777240 h 1856232"/>
              <a:gd name="connsiteX8" fmla="*/ 1956816 w 2971800"/>
              <a:gd name="connsiteY8" fmla="*/ 1563624 h 1856232"/>
              <a:gd name="connsiteX9" fmla="*/ 1417320 w 2971800"/>
              <a:gd name="connsiteY9" fmla="*/ 1856232 h 1856232"/>
              <a:gd name="connsiteX10" fmla="*/ 640080 w 2971800"/>
              <a:gd name="connsiteY10" fmla="*/ 1847088 h 1856232"/>
              <a:gd name="connsiteX11" fmla="*/ 0 w 2971800"/>
              <a:gd name="connsiteY11" fmla="*/ 181051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1800" h="1856232">
                <a:moveTo>
                  <a:pt x="0" y="1810512"/>
                </a:moveTo>
                <a:lnTo>
                  <a:pt x="420624" y="1499616"/>
                </a:lnTo>
                <a:lnTo>
                  <a:pt x="914400" y="941832"/>
                </a:lnTo>
                <a:lnTo>
                  <a:pt x="1389888" y="356616"/>
                </a:lnTo>
                <a:lnTo>
                  <a:pt x="1755648" y="0"/>
                </a:lnTo>
                <a:lnTo>
                  <a:pt x="2185416" y="182880"/>
                </a:lnTo>
                <a:lnTo>
                  <a:pt x="2569464" y="521208"/>
                </a:lnTo>
                <a:lnTo>
                  <a:pt x="2971800" y="777240"/>
                </a:lnTo>
                <a:lnTo>
                  <a:pt x="1956816" y="1563624"/>
                </a:lnTo>
                <a:lnTo>
                  <a:pt x="1417320" y="1856232"/>
                </a:lnTo>
                <a:lnTo>
                  <a:pt x="640080" y="1847088"/>
                </a:lnTo>
                <a:lnTo>
                  <a:pt x="0" y="1810512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010150" y="3336925"/>
            <a:ext cx="2433638" cy="1125538"/>
          </a:xfrm>
          <a:custGeom>
            <a:avLst/>
            <a:gdLst>
              <a:gd name="connsiteX0" fmla="*/ 0 w 2432304"/>
              <a:gd name="connsiteY0" fmla="*/ 1124712 h 1124712"/>
              <a:gd name="connsiteX1" fmla="*/ 722376 w 2432304"/>
              <a:gd name="connsiteY1" fmla="*/ 969264 h 1124712"/>
              <a:gd name="connsiteX2" fmla="*/ 1252728 w 2432304"/>
              <a:gd name="connsiteY2" fmla="*/ 804672 h 1124712"/>
              <a:gd name="connsiteX3" fmla="*/ 1408176 w 2432304"/>
              <a:gd name="connsiteY3" fmla="*/ 795528 h 1124712"/>
              <a:gd name="connsiteX4" fmla="*/ 1956816 w 2432304"/>
              <a:gd name="connsiteY4" fmla="*/ 347472 h 1124712"/>
              <a:gd name="connsiteX5" fmla="*/ 2057400 w 2432304"/>
              <a:gd name="connsiteY5" fmla="*/ 155448 h 1124712"/>
              <a:gd name="connsiteX6" fmla="*/ 2432304 w 2432304"/>
              <a:gd name="connsiteY6" fmla="*/ 0 h 112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304" h="1124712">
                <a:moveTo>
                  <a:pt x="0" y="1124712"/>
                </a:moveTo>
                <a:lnTo>
                  <a:pt x="722376" y="969264"/>
                </a:lnTo>
                <a:lnTo>
                  <a:pt x="1252728" y="804672"/>
                </a:lnTo>
                <a:lnTo>
                  <a:pt x="1408176" y="795528"/>
                </a:lnTo>
                <a:lnTo>
                  <a:pt x="1956816" y="347472"/>
                </a:lnTo>
                <a:lnTo>
                  <a:pt x="2057400" y="155448"/>
                </a:lnTo>
                <a:lnTo>
                  <a:pt x="2432304" y="0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27088" y="6453188"/>
            <a:ext cx="865187" cy="158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1" name="テキスト ボックス 9"/>
          <p:cNvSpPr txBox="1">
            <a:spLocks noChangeArrowheads="1"/>
          </p:cNvSpPr>
          <p:nvPr/>
        </p:nvSpPr>
        <p:spPr bwMode="auto">
          <a:xfrm>
            <a:off x="900113" y="608330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Calibri" pitchFamily="34" charset="0"/>
              </a:rPr>
              <a:t>100m</a:t>
            </a:r>
            <a:endParaRPr lang="ja-JP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3708400" y="2832100"/>
            <a:ext cx="2087563" cy="2036763"/>
          </a:xfrm>
          <a:custGeom>
            <a:avLst/>
            <a:gdLst>
              <a:gd name="connsiteX0" fmla="*/ 2313992 w 2313992"/>
              <a:gd name="connsiteY0" fmla="*/ 559837 h 989045"/>
              <a:gd name="connsiteX1" fmla="*/ 1744824 w 2313992"/>
              <a:gd name="connsiteY1" fmla="*/ 391886 h 989045"/>
              <a:gd name="connsiteX2" fmla="*/ 74645 w 2313992"/>
              <a:gd name="connsiteY2" fmla="*/ 0 h 989045"/>
              <a:gd name="connsiteX3" fmla="*/ 0 w 2313992"/>
              <a:gd name="connsiteY3" fmla="*/ 989045 h 989045"/>
              <a:gd name="connsiteX4" fmla="*/ 2313992 w 2313992"/>
              <a:gd name="connsiteY4" fmla="*/ 559837 h 989045"/>
              <a:gd name="connsiteX0" fmla="*/ 2824132 w 2824132"/>
              <a:gd name="connsiteY0" fmla="*/ 1989278 h 2418486"/>
              <a:gd name="connsiteX1" fmla="*/ 2254964 w 2824132"/>
              <a:gd name="connsiteY1" fmla="*/ 1821327 h 2418486"/>
              <a:gd name="connsiteX2" fmla="*/ 0 w 2824132"/>
              <a:gd name="connsiteY2" fmla="*/ 0 h 2418486"/>
              <a:gd name="connsiteX3" fmla="*/ 510140 w 2824132"/>
              <a:gd name="connsiteY3" fmla="*/ 2418486 h 2418486"/>
              <a:gd name="connsiteX4" fmla="*/ 2824132 w 2824132"/>
              <a:gd name="connsiteY4" fmla="*/ 1989278 h 2418486"/>
              <a:gd name="connsiteX0" fmla="*/ 3334272 w 3334272"/>
              <a:gd name="connsiteY0" fmla="*/ 1989278 h 2638968"/>
              <a:gd name="connsiteX1" fmla="*/ 2765104 w 3334272"/>
              <a:gd name="connsiteY1" fmla="*/ 1821327 h 2638968"/>
              <a:gd name="connsiteX2" fmla="*/ 510140 w 3334272"/>
              <a:gd name="connsiteY2" fmla="*/ 0 h 2638968"/>
              <a:gd name="connsiteX3" fmla="*/ 0 w 3334272"/>
              <a:gd name="connsiteY3" fmla="*/ 2638968 h 2638968"/>
              <a:gd name="connsiteX4" fmla="*/ 3334272 w 3334272"/>
              <a:gd name="connsiteY4" fmla="*/ 1989278 h 2638968"/>
              <a:gd name="connsiteX0" fmla="*/ 3079202 w 3079202"/>
              <a:gd name="connsiteY0" fmla="*/ 1989278 h 2748925"/>
              <a:gd name="connsiteX1" fmla="*/ 2510034 w 3079202"/>
              <a:gd name="connsiteY1" fmla="*/ 1821327 h 2748925"/>
              <a:gd name="connsiteX2" fmla="*/ 255070 w 3079202"/>
              <a:gd name="connsiteY2" fmla="*/ 0 h 2748925"/>
              <a:gd name="connsiteX3" fmla="*/ 0 w 3079202"/>
              <a:gd name="connsiteY3" fmla="*/ 2748925 h 2748925"/>
              <a:gd name="connsiteX4" fmla="*/ 3079202 w 3079202"/>
              <a:gd name="connsiteY4" fmla="*/ 1989278 h 2748925"/>
              <a:gd name="connsiteX0" fmla="*/ 3079202 w 3079202"/>
              <a:gd name="connsiteY0" fmla="*/ 1989278 h 2748925"/>
              <a:gd name="connsiteX1" fmla="*/ 2805769 w 3079202"/>
              <a:gd name="connsiteY1" fmla="*/ 1979226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40119 w 3079202"/>
              <a:gd name="connsiteY3" fmla="*/ 1322260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2350257 h 3109904"/>
              <a:gd name="connsiteX1" fmla="*/ 3060839 w 3079202"/>
              <a:gd name="connsiteY1" fmla="*/ 2230248 h 3109904"/>
              <a:gd name="connsiteX2" fmla="*/ 2550699 w 3079202"/>
              <a:gd name="connsiteY2" fmla="*/ 2010334 h 3109904"/>
              <a:gd name="connsiteX3" fmla="*/ 2168094 w 3079202"/>
              <a:gd name="connsiteY3" fmla="*/ 1570506 h 3109904"/>
              <a:gd name="connsiteX4" fmla="*/ 1473260 w 3079202"/>
              <a:gd name="connsiteY4" fmla="*/ 944022 h 3109904"/>
              <a:gd name="connsiteX5" fmla="*/ 255070 w 3079202"/>
              <a:gd name="connsiteY5" fmla="*/ 360979 h 3109904"/>
              <a:gd name="connsiteX6" fmla="*/ 0 w 3079202"/>
              <a:gd name="connsiteY6" fmla="*/ 3109904 h 3109904"/>
              <a:gd name="connsiteX7" fmla="*/ 3079202 w 3079202"/>
              <a:gd name="connsiteY7" fmla="*/ 2350257 h 3109904"/>
              <a:gd name="connsiteX0" fmla="*/ 3079202 w 3079202"/>
              <a:gd name="connsiteY0" fmla="*/ 2350259 h 3109906"/>
              <a:gd name="connsiteX1" fmla="*/ 3060839 w 3079202"/>
              <a:gd name="connsiteY1" fmla="*/ 2230250 h 3109906"/>
              <a:gd name="connsiteX2" fmla="*/ 2550699 w 3079202"/>
              <a:gd name="connsiteY2" fmla="*/ 2010336 h 3109906"/>
              <a:gd name="connsiteX3" fmla="*/ 2168094 w 3079202"/>
              <a:gd name="connsiteY3" fmla="*/ 1570508 h 3109906"/>
              <a:gd name="connsiteX4" fmla="*/ 1530420 w 3079202"/>
              <a:gd name="connsiteY4" fmla="*/ 690852 h 3109906"/>
              <a:gd name="connsiteX5" fmla="*/ 255070 w 3079202"/>
              <a:gd name="connsiteY5" fmla="*/ 360981 h 3109906"/>
              <a:gd name="connsiteX6" fmla="*/ 0 w 3079202"/>
              <a:gd name="connsiteY6" fmla="*/ 3109906 h 3109906"/>
              <a:gd name="connsiteX7" fmla="*/ 3079202 w 3079202"/>
              <a:gd name="connsiteY7" fmla="*/ 2350259 h 3109906"/>
              <a:gd name="connsiteX0" fmla="*/ 3079202 w 3570979"/>
              <a:gd name="connsiteY0" fmla="*/ 2350257 h 3109904"/>
              <a:gd name="connsiteX1" fmla="*/ 3570979 w 3570979"/>
              <a:gd name="connsiteY1" fmla="*/ 2230249 h 3109904"/>
              <a:gd name="connsiteX2" fmla="*/ 2550699 w 3570979"/>
              <a:gd name="connsiteY2" fmla="*/ 2010334 h 3109904"/>
              <a:gd name="connsiteX3" fmla="*/ 2168094 w 3570979"/>
              <a:gd name="connsiteY3" fmla="*/ 1570506 h 3109904"/>
              <a:gd name="connsiteX4" fmla="*/ 1530420 w 3570979"/>
              <a:gd name="connsiteY4" fmla="*/ 690850 h 3109904"/>
              <a:gd name="connsiteX5" fmla="*/ 255070 w 3570979"/>
              <a:gd name="connsiteY5" fmla="*/ 360979 h 3109904"/>
              <a:gd name="connsiteX6" fmla="*/ 0 w 3570979"/>
              <a:gd name="connsiteY6" fmla="*/ 3109904 h 3109904"/>
              <a:gd name="connsiteX7" fmla="*/ 3079202 w 3570979"/>
              <a:gd name="connsiteY7" fmla="*/ 2350257 h 3109904"/>
              <a:gd name="connsiteX0" fmla="*/ 3698514 w 3698514"/>
              <a:gd name="connsiteY0" fmla="*/ 2340207 h 3109906"/>
              <a:gd name="connsiteX1" fmla="*/ 3570979 w 3698514"/>
              <a:gd name="connsiteY1" fmla="*/ 2230251 h 3109906"/>
              <a:gd name="connsiteX2" fmla="*/ 2550699 w 3698514"/>
              <a:gd name="connsiteY2" fmla="*/ 2010336 h 3109906"/>
              <a:gd name="connsiteX3" fmla="*/ 2168094 w 3698514"/>
              <a:gd name="connsiteY3" fmla="*/ 1570508 h 3109906"/>
              <a:gd name="connsiteX4" fmla="*/ 1530420 w 3698514"/>
              <a:gd name="connsiteY4" fmla="*/ 690852 h 3109906"/>
              <a:gd name="connsiteX5" fmla="*/ 255070 w 3698514"/>
              <a:gd name="connsiteY5" fmla="*/ 360981 h 3109906"/>
              <a:gd name="connsiteX6" fmla="*/ 0 w 3698514"/>
              <a:gd name="connsiteY6" fmla="*/ 3109906 h 3109906"/>
              <a:gd name="connsiteX7" fmla="*/ 3698514 w 3698514"/>
              <a:gd name="connsiteY7" fmla="*/ 2340207 h 31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8514" h="3109906">
                <a:moveTo>
                  <a:pt x="3698514" y="2340207"/>
                </a:moveTo>
                <a:lnTo>
                  <a:pt x="3570979" y="2230251"/>
                </a:lnTo>
                <a:lnTo>
                  <a:pt x="2550699" y="2010336"/>
                </a:lnTo>
                <a:lnTo>
                  <a:pt x="2168094" y="1570508"/>
                </a:lnTo>
                <a:cubicBezTo>
                  <a:pt x="1988521" y="1392789"/>
                  <a:pt x="1849257" y="892440"/>
                  <a:pt x="1530420" y="690852"/>
                </a:cubicBezTo>
                <a:cubicBezTo>
                  <a:pt x="1211583" y="489264"/>
                  <a:pt x="500613" y="1"/>
                  <a:pt x="255070" y="360981"/>
                </a:cubicBezTo>
                <a:lnTo>
                  <a:pt x="0" y="3109906"/>
                </a:lnTo>
                <a:lnTo>
                  <a:pt x="3698514" y="2340207"/>
                </a:lnTo>
                <a:close/>
              </a:path>
            </a:pathLst>
          </a:cu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892300" y="2509838"/>
            <a:ext cx="1887538" cy="1206500"/>
          </a:xfrm>
          <a:custGeom>
            <a:avLst/>
            <a:gdLst>
              <a:gd name="connsiteX0" fmla="*/ 1865376 w 1865376"/>
              <a:gd name="connsiteY0" fmla="*/ 1161288 h 1161288"/>
              <a:gd name="connsiteX1" fmla="*/ 1755648 w 1865376"/>
              <a:gd name="connsiteY1" fmla="*/ 978408 h 1161288"/>
              <a:gd name="connsiteX2" fmla="*/ 1371600 w 1865376"/>
              <a:gd name="connsiteY2" fmla="*/ 950976 h 1161288"/>
              <a:gd name="connsiteX3" fmla="*/ 1261872 w 1865376"/>
              <a:gd name="connsiteY3" fmla="*/ 795528 h 1161288"/>
              <a:gd name="connsiteX4" fmla="*/ 1069848 w 1865376"/>
              <a:gd name="connsiteY4" fmla="*/ 649224 h 1161288"/>
              <a:gd name="connsiteX5" fmla="*/ 841248 w 1865376"/>
              <a:gd name="connsiteY5" fmla="*/ 475488 h 1161288"/>
              <a:gd name="connsiteX6" fmla="*/ 676656 w 1865376"/>
              <a:gd name="connsiteY6" fmla="*/ 137160 h 1161288"/>
              <a:gd name="connsiteX7" fmla="*/ 301752 w 1865376"/>
              <a:gd name="connsiteY7" fmla="*/ 91440 h 1161288"/>
              <a:gd name="connsiteX8" fmla="*/ 0 w 1865376"/>
              <a:gd name="connsiteY8" fmla="*/ 0 h 11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376" h="1161288">
                <a:moveTo>
                  <a:pt x="1865376" y="1161288"/>
                </a:moveTo>
                <a:lnTo>
                  <a:pt x="1755648" y="978408"/>
                </a:lnTo>
                <a:lnTo>
                  <a:pt x="1371600" y="950976"/>
                </a:lnTo>
                <a:lnTo>
                  <a:pt x="1261872" y="795528"/>
                </a:lnTo>
                <a:lnTo>
                  <a:pt x="1069848" y="649224"/>
                </a:lnTo>
                <a:lnTo>
                  <a:pt x="841248" y="475488"/>
                </a:lnTo>
                <a:lnTo>
                  <a:pt x="676656" y="137160"/>
                </a:lnTo>
                <a:lnTo>
                  <a:pt x="301752" y="91440"/>
                </a:lnTo>
                <a:lnTo>
                  <a:pt x="0" y="0"/>
                </a:lnTo>
              </a:path>
            </a:pathLst>
          </a:custGeom>
          <a:ln w="508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547813" y="2205038"/>
            <a:ext cx="576262" cy="287337"/>
          </a:xfrm>
          <a:prstGeom prst="rect">
            <a:avLst/>
          </a:prstGeom>
          <a:noFill/>
          <a:ln w="50800">
            <a:solidFill>
              <a:srgbClr val="F31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235" name="テキスト ボックス 12"/>
          <p:cNvSpPr txBox="1">
            <a:spLocks noChangeArrowheads="1"/>
          </p:cNvSpPr>
          <p:nvPr/>
        </p:nvSpPr>
        <p:spPr bwMode="auto">
          <a:xfrm>
            <a:off x="971550" y="1484313"/>
            <a:ext cx="212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Refuge:</a:t>
            </a:r>
          </a:p>
          <a:p>
            <a:r>
              <a:rPr lang="en-US" altLang="ja-JP"/>
              <a:t>Elementary School</a:t>
            </a:r>
            <a:endParaRPr lang="ja-JP" altLang="en-US"/>
          </a:p>
        </p:txBody>
      </p:sp>
      <p:sp>
        <p:nvSpPr>
          <p:cNvPr id="52236" name="テキスト ボックス 15"/>
          <p:cNvSpPr txBox="1">
            <a:spLocks noChangeArrowheads="1"/>
          </p:cNvSpPr>
          <p:nvPr/>
        </p:nvSpPr>
        <p:spPr bwMode="auto">
          <a:xfrm>
            <a:off x="2482850" y="5765800"/>
            <a:ext cx="5618163" cy="8318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/>
              <a:t>Notice:</a:t>
            </a:r>
          </a:p>
          <a:p>
            <a:r>
              <a:rPr lang="en-US" altLang="ja-JP" sz="1600"/>
              <a:t>Yellow zone is a high risk area for debris flow.</a:t>
            </a:r>
          </a:p>
          <a:p>
            <a:r>
              <a:rPr lang="en-US" altLang="ja-JP" sz="1600"/>
              <a:t>If  It has inexperienced heavy rain, be careful and evacuate.</a:t>
            </a:r>
            <a:endParaRPr lang="ja-JP" altLang="en-US" sz="1600"/>
          </a:p>
        </p:txBody>
      </p:sp>
      <p:sp>
        <p:nvSpPr>
          <p:cNvPr id="52237" name="テキスト ボックス 16"/>
          <p:cNvSpPr txBox="1">
            <a:spLocks noChangeArrowheads="1"/>
          </p:cNvSpPr>
          <p:nvPr/>
        </p:nvSpPr>
        <p:spPr bwMode="auto">
          <a:xfrm>
            <a:off x="5543550" y="5364163"/>
            <a:ext cx="25574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          Evacuation route</a:t>
            </a:r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5741988" y="5570538"/>
            <a:ext cx="360362" cy="0"/>
          </a:xfrm>
          <a:prstGeom prst="line">
            <a:avLst/>
          </a:prstGeom>
          <a:ln w="381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9" name="テキスト ボックス 17"/>
          <p:cNvSpPr txBox="1">
            <a:spLocks noChangeArrowheads="1"/>
          </p:cNvSpPr>
          <p:nvPr/>
        </p:nvSpPr>
        <p:spPr bwMode="auto">
          <a:xfrm>
            <a:off x="755650" y="395288"/>
            <a:ext cx="580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○○ </a:t>
            </a:r>
            <a:r>
              <a:rPr lang="en-US" altLang="ja-JP"/>
              <a:t>village  Hazard map for sediment-related disaster </a:t>
            </a:r>
            <a:endParaRPr lang="ja-JP" altLang="en-US"/>
          </a:p>
        </p:txBody>
      </p:sp>
      <p:sp>
        <p:nvSpPr>
          <p:cNvPr id="52240" name="テキスト ボックス 18"/>
          <p:cNvSpPr txBox="1">
            <a:spLocks noChangeArrowheads="1"/>
          </p:cNvSpPr>
          <p:nvPr/>
        </p:nvSpPr>
        <p:spPr bwMode="auto">
          <a:xfrm>
            <a:off x="0" y="0"/>
            <a:ext cx="272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Example of Hazard Map:</a:t>
            </a: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8313" y="404813"/>
            <a:ext cx="8280400" cy="6337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>
          <a:xfrm>
            <a:off x="6975475" y="6356350"/>
            <a:ext cx="2133600" cy="365125"/>
          </a:xfrm>
        </p:spPr>
        <p:txBody>
          <a:bodyPr/>
          <a:lstStyle/>
          <a:p>
            <a:pPr>
              <a:defRPr/>
            </a:pPr>
            <a:fld id="{9DB77199-72A3-4740-ADC3-D072DF0E57D9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7950" y="149225"/>
            <a:ext cx="8715375" cy="400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Arial" charset="0"/>
                <a:ea typeface="ＭＳ Ｐゴシック" charset="-128"/>
              </a:rPr>
              <a:t>Participating members select model site.</a:t>
            </a:r>
            <a:endParaRPr lang="ja-JP" altLang="en-US" sz="2000" dirty="0">
              <a:latin typeface="Arial" charset="0"/>
              <a:ea typeface="ＭＳ Ｐゴシック" charset="-128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412875"/>
            <a:ext cx="4154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65625"/>
            <a:ext cx="36131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テキスト ボックス 15"/>
          <p:cNvSpPr txBox="1">
            <a:spLocks noChangeArrowheads="1"/>
          </p:cNvSpPr>
          <p:nvPr/>
        </p:nvSpPr>
        <p:spPr bwMode="auto">
          <a:xfrm>
            <a:off x="107950" y="765175"/>
            <a:ext cx="260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Ex. 1) HongKong China</a:t>
            </a:r>
            <a:endParaRPr lang="ja-JP" altLang="en-US"/>
          </a:p>
        </p:txBody>
      </p:sp>
      <p:pic>
        <p:nvPicPr>
          <p:cNvPr id="5018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529138"/>
            <a:ext cx="3311525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504950"/>
            <a:ext cx="424815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テキスト ボックス 14"/>
          <p:cNvSpPr txBox="1">
            <a:spLocks noChangeArrowheads="1"/>
          </p:cNvSpPr>
          <p:nvPr/>
        </p:nvSpPr>
        <p:spPr bwMode="auto">
          <a:xfrm>
            <a:off x="323850" y="1154113"/>
            <a:ext cx="140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Debris Flow</a:t>
            </a:r>
            <a:endParaRPr lang="ja-JP" altLang="en-US"/>
          </a:p>
        </p:txBody>
      </p:sp>
      <p:sp>
        <p:nvSpPr>
          <p:cNvPr id="50185" name="テキスト ボックス 15"/>
          <p:cNvSpPr txBox="1">
            <a:spLocks noChangeArrowheads="1"/>
          </p:cNvSpPr>
          <p:nvPr/>
        </p:nvSpPr>
        <p:spPr bwMode="auto">
          <a:xfrm>
            <a:off x="5041900" y="1173163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Slope failure</a:t>
            </a:r>
            <a:endParaRPr lang="ja-JP" altLang="en-US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85BD79-D983-4212-9A8B-ACC13AEACDB4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OP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2565400"/>
            <a:ext cx="5021263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16"/>
          <p:cNvSpPr>
            <a:spLocks noChangeArrowheads="1"/>
          </p:cNvSpPr>
          <p:nvPr/>
        </p:nvSpPr>
        <p:spPr bwMode="auto">
          <a:xfrm>
            <a:off x="179388" y="6021388"/>
            <a:ext cx="8640762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Tx/>
              <a:buChar char="-"/>
              <a:defRPr/>
            </a:pPr>
            <a:r>
              <a:rPr lang="en-US" altLang="ja-JP" dirty="0">
                <a:latin typeface="Arial" charset="0"/>
              </a:rPr>
              <a:t> Participating members will draw hazardous area in the model sites.</a:t>
            </a:r>
          </a:p>
          <a:p>
            <a:pPr lvl="1">
              <a:buFontTx/>
              <a:buChar char="-"/>
              <a:defRPr/>
            </a:pPr>
            <a:r>
              <a:rPr lang="en-US" altLang="ja-JP" dirty="0">
                <a:latin typeface="Arial" charset="0"/>
              </a:rPr>
              <a:t> Participating members will make hazard map.</a:t>
            </a:r>
          </a:p>
        </p:txBody>
      </p:sp>
      <p:pic>
        <p:nvPicPr>
          <p:cNvPr id="51204" name="Picture 2" descr="Adel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993775"/>
            <a:ext cx="30067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 descr="Adelup Area-GoogleEarth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2752725"/>
            <a:ext cx="2446337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5" descr="GuamSlop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4341813"/>
            <a:ext cx="204787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テキスト ボックス 16"/>
          <p:cNvSpPr txBox="1">
            <a:spLocks noChangeArrowheads="1"/>
          </p:cNvSpPr>
          <p:nvPr/>
        </p:nvSpPr>
        <p:spPr bwMode="auto">
          <a:xfrm>
            <a:off x="179388" y="188913"/>
            <a:ext cx="223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Ex. 2) United States</a:t>
            </a: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393825" y="1350963"/>
            <a:ext cx="642938" cy="4286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209" name="テキスト ボックス 16"/>
          <p:cNvSpPr txBox="1">
            <a:spLocks noChangeArrowheads="1"/>
          </p:cNvSpPr>
          <p:nvPr/>
        </p:nvSpPr>
        <p:spPr bwMode="auto">
          <a:xfrm>
            <a:off x="3995738" y="188913"/>
            <a:ext cx="1731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Ex. 3) Thailand</a:t>
            </a:r>
            <a:endParaRPr lang="ja-JP" altLang="en-US"/>
          </a:p>
        </p:txBody>
      </p:sp>
      <p:grpSp>
        <p:nvGrpSpPr>
          <p:cNvPr id="2" name="グループ化 10"/>
          <p:cNvGrpSpPr>
            <a:grpSpLocks noChangeAspect="1"/>
          </p:cNvGrpSpPr>
          <p:nvPr/>
        </p:nvGrpSpPr>
        <p:grpSpPr bwMode="auto">
          <a:xfrm>
            <a:off x="6084888" y="0"/>
            <a:ext cx="2303462" cy="3049588"/>
            <a:chOff x="820738" y="0"/>
            <a:chExt cx="5181600" cy="6858000"/>
          </a:xfrm>
        </p:grpSpPr>
        <p:pic>
          <p:nvPicPr>
            <p:cNvPr id="51221" name="Picture 2" descr="25bas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0738" y="0"/>
              <a:ext cx="51816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2" name="Oval 8"/>
            <p:cNvSpPr>
              <a:spLocks noChangeArrowheads="1"/>
            </p:cNvSpPr>
            <p:nvPr/>
          </p:nvSpPr>
          <p:spPr bwMode="auto">
            <a:xfrm>
              <a:off x="3335338" y="2057400"/>
              <a:ext cx="762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4" name="円/楕円 13"/>
          <p:cNvSpPr/>
          <p:nvPr/>
        </p:nvSpPr>
        <p:spPr>
          <a:xfrm>
            <a:off x="7092950" y="836613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6" name="直線コネクタ 15"/>
          <p:cNvCxnSpPr>
            <a:stCxn id="14" idx="2"/>
          </p:cNvCxnSpPr>
          <p:nvPr/>
        </p:nvCxnSpPr>
        <p:spPr>
          <a:xfrm rot="10800000" flipV="1">
            <a:off x="5580063" y="944563"/>
            <a:ext cx="1512887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3" name="テキスト ボックス 18"/>
          <p:cNvSpPr txBox="1">
            <a:spLocks noChangeArrowheads="1"/>
          </p:cNvSpPr>
          <p:nvPr/>
        </p:nvSpPr>
        <p:spPr bwMode="auto">
          <a:xfrm>
            <a:off x="4284663" y="1125538"/>
            <a:ext cx="1235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Model site</a:t>
            </a:r>
            <a:endParaRPr lang="ja-JP" altLang="en-US"/>
          </a:p>
        </p:txBody>
      </p:sp>
      <p:sp>
        <p:nvSpPr>
          <p:cNvPr id="51214" name="テキスト ボックス 19"/>
          <p:cNvSpPr txBox="1">
            <a:spLocks noChangeArrowheads="1"/>
          </p:cNvSpPr>
          <p:nvPr/>
        </p:nvSpPr>
        <p:spPr bwMode="auto">
          <a:xfrm>
            <a:off x="179388" y="549275"/>
            <a:ext cx="1466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Slope failure</a:t>
            </a:r>
            <a:endParaRPr lang="ja-JP" altLang="en-US"/>
          </a:p>
        </p:txBody>
      </p:sp>
      <p:sp>
        <p:nvSpPr>
          <p:cNvPr id="51215" name="テキスト ボックス 20"/>
          <p:cNvSpPr txBox="1">
            <a:spLocks noChangeArrowheads="1"/>
          </p:cNvSpPr>
          <p:nvPr/>
        </p:nvSpPr>
        <p:spPr bwMode="auto">
          <a:xfrm>
            <a:off x="4140200" y="549275"/>
            <a:ext cx="140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Debris Flow</a:t>
            </a:r>
            <a:endParaRPr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156325" y="3860800"/>
            <a:ext cx="719138" cy="7207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940425" y="4797425"/>
            <a:ext cx="719138" cy="7191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218" name="テキスト ボックス 26"/>
          <p:cNvSpPr txBox="1">
            <a:spLocks noChangeArrowheads="1"/>
          </p:cNvSpPr>
          <p:nvPr/>
        </p:nvSpPr>
        <p:spPr bwMode="auto">
          <a:xfrm>
            <a:off x="5148263" y="3500438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Model site 1</a:t>
            </a:r>
            <a:endParaRPr lang="ja-JP" altLang="en-US"/>
          </a:p>
        </p:txBody>
      </p:sp>
      <p:sp>
        <p:nvSpPr>
          <p:cNvPr id="51219" name="テキスト ボックス 27"/>
          <p:cNvSpPr txBox="1">
            <a:spLocks noChangeArrowheads="1"/>
          </p:cNvSpPr>
          <p:nvPr/>
        </p:nvSpPr>
        <p:spPr bwMode="auto">
          <a:xfrm>
            <a:off x="4799013" y="4538663"/>
            <a:ext cx="1428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Model site 2</a:t>
            </a:r>
            <a:endParaRPr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/>
          <a:p>
            <a:pPr>
              <a:defRPr/>
            </a:pPr>
            <a:fld id="{F3060F2F-8245-457D-B40B-C5678E1669BD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633413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map</a:t>
            </a:r>
            <a:endParaRPr lang="ja-JP" altLang="en-US" dirty="0"/>
          </a:p>
        </p:txBody>
      </p:sp>
      <p:sp>
        <p:nvSpPr>
          <p:cNvPr id="10244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5175"/>
            <a:ext cx="9144000" cy="58578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ja-JP" sz="2600" smtClean="0"/>
              <a:t>1</a:t>
            </a:r>
            <a:r>
              <a:rPr lang="en-US" altLang="ja-JP" sz="2600" baseline="30000" smtClean="0"/>
              <a:t>st</a:t>
            </a:r>
            <a:r>
              <a:rPr lang="en-US" altLang="ja-JP" sz="2600" smtClean="0"/>
              <a:t> year (2009)</a:t>
            </a:r>
          </a:p>
          <a:p>
            <a:pPr lvl="1" eaLnBrk="1" hangingPunct="1"/>
            <a:r>
              <a:rPr lang="en-US" altLang="ja-JP" sz="2600" smtClean="0"/>
              <a:t>Japan will distribute a draft of guideline and opens THD.</a:t>
            </a:r>
          </a:p>
          <a:p>
            <a:pPr lvl="1" eaLnBrk="1" hangingPunct="1"/>
            <a:r>
              <a:rPr lang="en-US" altLang="ja-JP" sz="2600" smtClean="0"/>
              <a:t>Members select model sites.</a:t>
            </a:r>
          </a:p>
          <a:p>
            <a:pPr eaLnBrk="1" hangingPunct="1"/>
            <a:r>
              <a:rPr lang="en-US" altLang="ja-JP" sz="2600" smtClean="0"/>
              <a:t>2</a:t>
            </a:r>
            <a:r>
              <a:rPr lang="en-US" altLang="ja-JP" sz="2600" baseline="30000" smtClean="0"/>
              <a:t>nd</a:t>
            </a:r>
            <a:r>
              <a:rPr lang="en-US" altLang="ja-JP" sz="2600" smtClean="0"/>
              <a:t> year (2010)</a:t>
            </a:r>
          </a:p>
          <a:p>
            <a:pPr lvl="1" eaLnBrk="1" hangingPunct="1"/>
            <a:r>
              <a:rPr lang="en-US" altLang="ja-JP" sz="2600" smtClean="0">
                <a:solidFill>
                  <a:srgbClr val="FF0000"/>
                </a:solidFill>
              </a:rPr>
              <a:t>Field training</a:t>
            </a:r>
          </a:p>
          <a:p>
            <a:pPr lvl="1" eaLnBrk="1" hangingPunct="1"/>
            <a:r>
              <a:rPr lang="en-US" altLang="ja-JP" sz="2600" smtClean="0"/>
              <a:t>Members draw hazardous area in the model sites.</a:t>
            </a:r>
          </a:p>
          <a:p>
            <a:pPr lvl="1" eaLnBrk="1" hangingPunct="1"/>
            <a:r>
              <a:rPr lang="en-US" altLang="ja-JP" sz="2600" smtClean="0"/>
              <a:t>Discuss technical problems at WS.</a:t>
            </a:r>
          </a:p>
          <a:p>
            <a:pPr eaLnBrk="1" hangingPunct="1"/>
            <a:r>
              <a:rPr lang="en-US" altLang="ja-JP" sz="2600" smtClean="0"/>
              <a:t>3</a:t>
            </a:r>
            <a:r>
              <a:rPr lang="en-US" altLang="ja-JP" sz="2600" baseline="30000" smtClean="0"/>
              <a:t>rd</a:t>
            </a:r>
            <a:r>
              <a:rPr lang="en-US" altLang="ja-JP" sz="2600" smtClean="0"/>
              <a:t> year (2011)</a:t>
            </a:r>
          </a:p>
          <a:p>
            <a:pPr lvl="1" eaLnBrk="1" hangingPunct="1"/>
            <a:r>
              <a:rPr lang="en-US" altLang="ja-JP" sz="2600" smtClean="0"/>
              <a:t>Members make Hazard map that will register in the guideline to reduce damage of sediment‐related disaster.</a:t>
            </a:r>
          </a:p>
          <a:p>
            <a:pPr lvl="1" eaLnBrk="1" hangingPunct="1"/>
            <a:r>
              <a:rPr lang="en-US" altLang="ja-JP" sz="2600" smtClean="0"/>
              <a:t>Publish the guideline</a:t>
            </a:r>
            <a:r>
              <a:rPr lang="ja-JP" altLang="en-US" sz="2600" smtClean="0"/>
              <a:t> </a:t>
            </a:r>
            <a:r>
              <a:rPr lang="en-US" altLang="ja-JP" sz="2600" smtClean="0"/>
              <a:t>to reduce damage of sediment-related disaster and  to spread Japanese technique in</a:t>
            </a:r>
            <a:r>
              <a:rPr lang="ja-JP" altLang="en-US" sz="2600" smtClean="0"/>
              <a:t> </a:t>
            </a:r>
            <a:r>
              <a:rPr lang="en-US" altLang="ja-JP" sz="2600" smtClean="0"/>
              <a:t>Typhoon Committee Region.</a:t>
            </a:r>
          </a:p>
          <a:p>
            <a:pPr lvl="1" eaLnBrk="1" hangingPunct="1"/>
            <a:endParaRPr lang="en-US" altLang="ja-JP" sz="2600" smtClean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4869E-F25D-4EE4-A2FD-EEDE3A4D32AB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正方形/長方形 3"/>
          <p:cNvSpPr>
            <a:spLocks noChangeArrowheads="1"/>
          </p:cNvSpPr>
          <p:nvPr/>
        </p:nvSpPr>
        <p:spPr bwMode="auto">
          <a:xfrm>
            <a:off x="1619250" y="2997200"/>
            <a:ext cx="6057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3600"/>
              <a:t>Thank you for your attention!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B5C80-ACA3-46A6-8AA7-AA137F844C7C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2800" smtClean="0"/>
              <a:t>Strategy for reducing sediment-related disaster risk</a:t>
            </a:r>
            <a:br>
              <a:rPr lang="en-US" altLang="ja-JP" sz="2800" smtClean="0"/>
            </a:br>
            <a:r>
              <a:rPr lang="en-US" altLang="ja-JP" sz="2800" smtClean="0"/>
              <a:t>Case study in Japan</a:t>
            </a:r>
            <a:endParaRPr lang="ja-JP" altLang="en-US" sz="2800" smtClean="0"/>
          </a:p>
        </p:txBody>
      </p:sp>
      <p:pic>
        <p:nvPicPr>
          <p:cNvPr id="12291" name="図 5" descr="土石流危険渓流の例(西之貝戸川）.tif"/>
          <p:cNvPicPr>
            <a:picLocks noChangeAspect="1"/>
          </p:cNvPicPr>
          <p:nvPr/>
        </p:nvPicPr>
        <p:blipFill>
          <a:blip r:embed="rId3" cstate="print"/>
          <a:srcRect l="7272" r="5455"/>
          <a:stretch>
            <a:fillRect/>
          </a:stretch>
        </p:blipFill>
        <p:spPr bwMode="auto">
          <a:xfrm>
            <a:off x="3071813" y="2343150"/>
            <a:ext cx="34290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0" y="3486150"/>
            <a:ext cx="3143250" cy="292893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286500" y="928688"/>
            <a:ext cx="2857500" cy="50450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pic>
        <p:nvPicPr>
          <p:cNvPr id="12294" name="図 8" descr="西之貝戸川_捕捉２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3557588"/>
            <a:ext cx="3000375" cy="20939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71438" y="5629275"/>
            <a:ext cx="3000375" cy="79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- Check dam construction –</a:t>
            </a:r>
          </a:p>
          <a:p>
            <a:pPr>
              <a:defRPr/>
            </a:pPr>
            <a:r>
              <a:rPr lang="en-US" altLang="ja-JP" u="sng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Structural measure</a:t>
            </a:r>
          </a:p>
          <a:p>
            <a:pPr>
              <a:defRPr/>
            </a:pPr>
            <a:r>
              <a:rPr lang="en-US" altLang="ja-JP" sz="1400">
                <a:latin typeface="Calibri" pitchFamily="34" charset="0"/>
                <a:ea typeface="ＭＳ Ｐゴシック" charset="-128"/>
              </a:rPr>
              <a:t>(Sabo Law)</a:t>
            </a:r>
            <a:endParaRPr lang="ja-JP" altLang="en-US" sz="14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2296" name="テキスト ボックス 10"/>
          <p:cNvSpPr txBox="1">
            <a:spLocks noChangeArrowheads="1"/>
          </p:cNvSpPr>
          <p:nvPr/>
        </p:nvSpPr>
        <p:spPr bwMode="auto">
          <a:xfrm>
            <a:off x="1571625" y="362902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ja-JP">
                <a:solidFill>
                  <a:schemeClr val="bg1"/>
                </a:solidFill>
                <a:latin typeface="Arial Narrow" pitchFamily="34" charset="0"/>
              </a:rPr>
              <a:t>Check dam</a:t>
            </a:r>
            <a:endParaRPr lang="ja-JP" altLang="en-US">
              <a:solidFill>
                <a:schemeClr val="bg1"/>
              </a:solidFill>
              <a:latin typeface="Arial Narrow" pitchFamily="34" charset="0"/>
            </a:endParaRPr>
          </a:p>
        </p:txBody>
      </p:sp>
      <p:cxnSp>
        <p:nvCxnSpPr>
          <p:cNvPr id="12" name="直線矢印コネクタ 11"/>
          <p:cNvCxnSpPr>
            <a:stCxn id="12296" idx="2"/>
          </p:cNvCxnSpPr>
          <p:nvPr/>
        </p:nvCxnSpPr>
        <p:spPr>
          <a:xfrm rot="5400000">
            <a:off x="1613694" y="3813969"/>
            <a:ext cx="415925" cy="7858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714375" y="4414838"/>
            <a:ext cx="571500" cy="71437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テキスト ボックス 13"/>
          <p:cNvSpPr txBox="1">
            <a:spLocks noChangeArrowheads="1"/>
          </p:cNvSpPr>
          <p:nvPr/>
        </p:nvSpPr>
        <p:spPr bwMode="auto">
          <a:xfrm>
            <a:off x="71438" y="3128963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Hazard </a:t>
            </a:r>
            <a:r>
              <a:rPr lang="en-US" altLang="ja-JP" sz="1600">
                <a:latin typeface="Calibri" pitchFamily="34" charset="0"/>
              </a:rPr>
              <a:t>(Debris flow)</a:t>
            </a:r>
            <a:endParaRPr lang="ja-JP" altLang="en-US" sz="1600">
              <a:latin typeface="Calibri" pitchFamily="34" charset="0"/>
            </a:endParaRPr>
          </a:p>
        </p:txBody>
      </p:sp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38" y="977900"/>
            <a:ext cx="2714625" cy="19065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043613" y="3330575"/>
            <a:ext cx="300037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-Land use control-</a:t>
            </a:r>
          </a:p>
        </p:txBody>
      </p:sp>
      <p:sp>
        <p:nvSpPr>
          <p:cNvPr id="17" name="正方形/長方形 16"/>
          <p:cNvSpPr/>
          <p:nvPr/>
        </p:nvSpPr>
        <p:spPr>
          <a:xfrm rot="2865029">
            <a:off x="5128419" y="5091907"/>
            <a:ext cx="571500" cy="2143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cxnSp>
        <p:nvCxnSpPr>
          <p:cNvPr id="18" name="直線矢印コネクタ 17"/>
          <p:cNvCxnSpPr>
            <a:stCxn id="15" idx="1"/>
            <a:endCxn id="17" idx="0"/>
          </p:cNvCxnSpPr>
          <p:nvPr/>
        </p:nvCxnSpPr>
        <p:spPr>
          <a:xfrm rot="10800000" flipV="1">
            <a:off x="5494338" y="1931988"/>
            <a:ext cx="863600" cy="3194050"/>
          </a:xfrm>
          <a:prstGeom prst="straightConnector1">
            <a:avLst/>
          </a:prstGeom>
          <a:ln w="38100">
            <a:solidFill>
              <a:srgbClr val="FF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9" idx="3"/>
          </p:cNvCxnSpPr>
          <p:nvPr/>
        </p:nvCxnSpPr>
        <p:spPr>
          <a:xfrm>
            <a:off x="3071813" y="4603750"/>
            <a:ext cx="1428750" cy="3111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5" name="テキスト ボックス 19"/>
          <p:cNvSpPr txBox="1">
            <a:spLocks noChangeArrowheads="1"/>
          </p:cNvSpPr>
          <p:nvPr/>
        </p:nvSpPr>
        <p:spPr bwMode="auto">
          <a:xfrm>
            <a:off x="4786313" y="5272088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latin typeface="Arial Narrow" pitchFamily="34" charset="0"/>
              </a:rPr>
              <a:t>Houses</a:t>
            </a:r>
            <a:endParaRPr lang="ja-JP" altLang="en-US" sz="14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306" name="テキスト ボックス 20"/>
          <p:cNvSpPr txBox="1">
            <a:spLocks noChangeArrowheads="1"/>
          </p:cNvSpPr>
          <p:nvPr/>
        </p:nvSpPr>
        <p:spPr bwMode="auto">
          <a:xfrm>
            <a:off x="4071938" y="2986088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latin typeface="Arial Narrow" pitchFamily="34" charset="0"/>
              </a:rPr>
              <a:t>Gorge</a:t>
            </a:r>
            <a:endParaRPr lang="ja-JP" altLang="en-US" sz="14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30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3275" y="3259138"/>
            <a:ext cx="1919288" cy="201930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6143625" y="5402263"/>
            <a:ext cx="30003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u="sng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Non-structural measure</a:t>
            </a:r>
            <a:r>
              <a:rPr lang="en-US" altLang="ja-JP">
                <a:latin typeface="Calibri" pitchFamily="34" charset="0"/>
                <a:ea typeface="ＭＳ Ｐゴシック" charset="-128"/>
              </a:rPr>
              <a:t/>
            </a:r>
            <a:br>
              <a:rPr lang="en-US" altLang="ja-JP">
                <a:latin typeface="Calibri" pitchFamily="34" charset="0"/>
                <a:ea typeface="ＭＳ Ｐゴシック" charset="-128"/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400">
                <a:latin typeface="Calibri" pitchFamily="34" charset="0"/>
                <a:ea typeface="ＭＳ Ｐゴシック" charset="-128"/>
              </a:rPr>
              <a:t>(Sediment Disaster Prevention Law)</a:t>
            </a:r>
            <a:endParaRPr lang="ja-JP" altLang="en-US" sz="14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72188" y="5259388"/>
            <a:ext cx="3000375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-Early warning</a:t>
            </a:r>
          </a:p>
        </p:txBody>
      </p:sp>
      <p:sp>
        <p:nvSpPr>
          <p:cNvPr id="12310" name="テキスト ボックス 25"/>
          <p:cNvSpPr txBox="1">
            <a:spLocks noChangeArrowheads="1"/>
          </p:cNvSpPr>
          <p:nvPr/>
        </p:nvSpPr>
        <p:spPr bwMode="auto">
          <a:xfrm>
            <a:off x="7786688" y="3500438"/>
            <a:ext cx="1357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200">
                <a:latin typeface="Arial Narrow" pitchFamily="34" charset="0"/>
              </a:rPr>
              <a:t>Sediment disaster warning information</a:t>
            </a:r>
            <a:endParaRPr lang="ja-JP" altLang="en-US" sz="1200">
              <a:latin typeface="Arial Narrow" pitchFamily="34" charset="0"/>
            </a:endParaRPr>
          </a:p>
        </p:txBody>
      </p:sp>
      <p:pic>
        <p:nvPicPr>
          <p:cNvPr id="33" name="石礫型土石流の例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28688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6143625" y="2852738"/>
            <a:ext cx="30003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- Land-use restriction</a:t>
            </a:r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C94F4-35DE-4C17-8E01-BBC8F2BA4B6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573463"/>
            <a:ext cx="25923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テキスト ボックス 3"/>
          <p:cNvSpPr txBox="1">
            <a:spLocks noChangeArrowheads="1"/>
          </p:cNvSpPr>
          <p:nvPr/>
        </p:nvSpPr>
        <p:spPr bwMode="auto">
          <a:xfrm>
            <a:off x="250825" y="2924175"/>
            <a:ext cx="2416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①</a:t>
            </a:r>
            <a:r>
              <a:rPr lang="en-US" altLang="ja-JP" sz="2400"/>
              <a:t>Early Warning</a:t>
            </a:r>
            <a:endParaRPr lang="ja-JP" altLang="en-US" sz="2400"/>
          </a:p>
        </p:txBody>
      </p:sp>
      <p:sp>
        <p:nvSpPr>
          <p:cNvPr id="5" name="右矢印 4"/>
          <p:cNvSpPr/>
          <p:nvPr/>
        </p:nvSpPr>
        <p:spPr>
          <a:xfrm>
            <a:off x="2771775" y="4149725"/>
            <a:ext cx="576263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/>
          <a:srcRect l="2917" t="8289" r="2122" b="7703"/>
          <a:stretch>
            <a:fillRect/>
          </a:stretch>
        </p:blipFill>
        <p:spPr bwMode="auto">
          <a:xfrm>
            <a:off x="3492500" y="2997200"/>
            <a:ext cx="21351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181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4941888"/>
            <a:ext cx="19319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テキスト ボックス 7"/>
          <p:cNvSpPr txBox="1">
            <a:spLocks noChangeArrowheads="1"/>
          </p:cNvSpPr>
          <p:nvPr/>
        </p:nvSpPr>
        <p:spPr bwMode="auto">
          <a:xfrm>
            <a:off x="2484438" y="2133600"/>
            <a:ext cx="596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②　</a:t>
            </a:r>
            <a:r>
              <a:rPr lang="en-US" altLang="ja-JP" sz="2400"/>
              <a:t>Inform Early Warning Information </a:t>
            </a:r>
          </a:p>
          <a:p>
            <a:r>
              <a:rPr lang="en-US" altLang="ja-JP" sz="2400"/>
              <a:t>    for</a:t>
            </a:r>
            <a:r>
              <a:rPr lang="ja-JP" altLang="en-US" sz="2400"/>
              <a:t> </a:t>
            </a:r>
            <a:r>
              <a:rPr lang="en-US" altLang="ja-JP" sz="2400"/>
              <a:t>residents who live in hazardous area</a:t>
            </a:r>
            <a:endParaRPr lang="ja-JP" altLang="en-US" sz="2400"/>
          </a:p>
        </p:txBody>
      </p:sp>
      <p:sp>
        <p:nvSpPr>
          <p:cNvPr id="9" name="右矢印 8"/>
          <p:cNvSpPr/>
          <p:nvPr/>
        </p:nvSpPr>
        <p:spPr>
          <a:xfrm>
            <a:off x="5651500" y="4149725"/>
            <a:ext cx="576263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369" name="テキスト ボックス 9"/>
          <p:cNvSpPr txBox="1">
            <a:spLocks noChangeArrowheads="1"/>
          </p:cNvSpPr>
          <p:nvPr/>
        </p:nvSpPr>
        <p:spPr bwMode="auto">
          <a:xfrm>
            <a:off x="6516688" y="4076700"/>
            <a:ext cx="201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③</a:t>
            </a:r>
            <a:r>
              <a:rPr lang="en-US" altLang="ja-JP" sz="2400"/>
              <a:t>Evacuation</a:t>
            </a:r>
            <a:endParaRPr lang="ja-JP" altLang="en-US" sz="240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950" y="188913"/>
            <a:ext cx="8785225" cy="19383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Arial" charset="0"/>
              </a:rPr>
              <a:t>Proposes of Hazard Map are</a:t>
            </a:r>
          </a:p>
          <a:p>
            <a:pPr>
              <a:defRPr/>
            </a:pPr>
            <a:endParaRPr lang="en-US" altLang="ja-JP" sz="2400" dirty="0">
              <a:latin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altLang="ja-JP" sz="2400" dirty="0">
                <a:latin typeface="Arial" charset="0"/>
              </a:rPr>
              <a:t>Land use restrict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altLang="ja-JP" sz="2400" dirty="0">
                <a:latin typeface="Arial" charset="0"/>
              </a:rPr>
              <a:t>To Inform Early Warning Information for</a:t>
            </a:r>
            <a:r>
              <a:rPr lang="ja-JP" altLang="en-US" sz="2400" dirty="0">
                <a:latin typeface="Arial" charset="0"/>
              </a:rPr>
              <a:t> </a:t>
            </a:r>
            <a:r>
              <a:rPr lang="en-US" altLang="ja-JP" sz="2400" dirty="0">
                <a:latin typeface="Arial" charset="0"/>
              </a:rPr>
              <a:t>residents who live in hazardous area to evacuate</a:t>
            </a:r>
            <a:endParaRPr lang="ja-JP" altLang="en-US" sz="2400" dirty="0">
              <a:latin typeface="Arial" charset="0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008C-EB7C-477D-BA44-E60DCECF3AE1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2" cstate="print"/>
          <a:srcRect l="5031"/>
          <a:stretch>
            <a:fillRect/>
          </a:stretch>
        </p:blipFill>
        <p:spPr bwMode="auto">
          <a:xfrm>
            <a:off x="228600" y="457200"/>
            <a:ext cx="8629650" cy="6075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フリーフォーム 14"/>
          <p:cNvSpPr/>
          <p:nvPr/>
        </p:nvSpPr>
        <p:spPr>
          <a:xfrm>
            <a:off x="838200" y="1295400"/>
            <a:ext cx="4276725" cy="3686175"/>
          </a:xfrm>
          <a:custGeom>
            <a:avLst/>
            <a:gdLst>
              <a:gd name="connsiteX0" fmla="*/ 714375 w 4276725"/>
              <a:gd name="connsiteY0" fmla="*/ 0 h 3686175"/>
              <a:gd name="connsiteX1" fmla="*/ 0 w 4276725"/>
              <a:gd name="connsiteY1" fmla="*/ 3686175 h 3686175"/>
              <a:gd name="connsiteX2" fmla="*/ 1066800 w 4276725"/>
              <a:gd name="connsiteY2" fmla="*/ 3371850 h 3686175"/>
              <a:gd name="connsiteX3" fmla="*/ 2924175 w 4276725"/>
              <a:gd name="connsiteY3" fmla="*/ 2733675 h 3686175"/>
              <a:gd name="connsiteX4" fmla="*/ 3248025 w 4276725"/>
              <a:gd name="connsiteY4" fmla="*/ 2828925 h 3686175"/>
              <a:gd name="connsiteX5" fmla="*/ 3609975 w 4276725"/>
              <a:gd name="connsiteY5" fmla="*/ 2847975 h 3686175"/>
              <a:gd name="connsiteX6" fmla="*/ 3752850 w 4276725"/>
              <a:gd name="connsiteY6" fmla="*/ 2809875 h 3686175"/>
              <a:gd name="connsiteX7" fmla="*/ 4124325 w 4276725"/>
              <a:gd name="connsiteY7" fmla="*/ 2819400 h 3686175"/>
              <a:gd name="connsiteX8" fmla="*/ 4276725 w 4276725"/>
              <a:gd name="connsiteY8" fmla="*/ 2200275 h 3686175"/>
              <a:gd name="connsiteX9" fmla="*/ 3981450 w 4276725"/>
              <a:gd name="connsiteY9" fmla="*/ 1962150 h 3686175"/>
              <a:gd name="connsiteX10" fmla="*/ 3324225 w 4276725"/>
              <a:gd name="connsiteY10" fmla="*/ 1381125 h 3686175"/>
              <a:gd name="connsiteX11" fmla="*/ 3133725 w 4276725"/>
              <a:gd name="connsiteY11" fmla="*/ 1419225 h 3686175"/>
              <a:gd name="connsiteX12" fmla="*/ 2847975 w 4276725"/>
              <a:gd name="connsiteY12" fmla="*/ 1162050 h 3686175"/>
              <a:gd name="connsiteX13" fmla="*/ 2724150 w 4276725"/>
              <a:gd name="connsiteY13" fmla="*/ 809625 h 3686175"/>
              <a:gd name="connsiteX14" fmla="*/ 2171700 w 4276725"/>
              <a:gd name="connsiteY14" fmla="*/ 733425 h 3686175"/>
              <a:gd name="connsiteX15" fmla="*/ 1876425 w 4276725"/>
              <a:gd name="connsiteY15" fmla="*/ 676275 h 3686175"/>
              <a:gd name="connsiteX16" fmla="*/ 1371600 w 4276725"/>
              <a:gd name="connsiteY16" fmla="*/ 295275 h 3686175"/>
              <a:gd name="connsiteX17" fmla="*/ 942975 w 4276725"/>
              <a:gd name="connsiteY17" fmla="*/ 285750 h 3686175"/>
              <a:gd name="connsiteX18" fmla="*/ 714375 w 4276725"/>
              <a:gd name="connsiteY18" fmla="*/ 0 h 368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6725" h="3686175">
                <a:moveTo>
                  <a:pt x="714375" y="0"/>
                </a:moveTo>
                <a:lnTo>
                  <a:pt x="0" y="3686175"/>
                </a:lnTo>
                <a:lnTo>
                  <a:pt x="1066800" y="3371850"/>
                </a:lnTo>
                <a:lnTo>
                  <a:pt x="2924175" y="2733675"/>
                </a:lnTo>
                <a:lnTo>
                  <a:pt x="3248025" y="2828925"/>
                </a:lnTo>
                <a:lnTo>
                  <a:pt x="3609975" y="2847975"/>
                </a:lnTo>
                <a:lnTo>
                  <a:pt x="3752850" y="2809875"/>
                </a:lnTo>
                <a:lnTo>
                  <a:pt x="4124325" y="2819400"/>
                </a:lnTo>
                <a:lnTo>
                  <a:pt x="4276725" y="2200275"/>
                </a:lnTo>
                <a:lnTo>
                  <a:pt x="3981450" y="1962150"/>
                </a:lnTo>
                <a:lnTo>
                  <a:pt x="3324225" y="1381125"/>
                </a:lnTo>
                <a:lnTo>
                  <a:pt x="3133725" y="1419225"/>
                </a:lnTo>
                <a:lnTo>
                  <a:pt x="2847975" y="1162050"/>
                </a:lnTo>
                <a:lnTo>
                  <a:pt x="2724150" y="809625"/>
                </a:lnTo>
                <a:lnTo>
                  <a:pt x="2171700" y="733425"/>
                </a:lnTo>
                <a:lnTo>
                  <a:pt x="1876425" y="676275"/>
                </a:lnTo>
                <a:lnTo>
                  <a:pt x="1371600" y="295275"/>
                </a:lnTo>
                <a:lnTo>
                  <a:pt x="942975" y="285750"/>
                </a:lnTo>
                <a:lnTo>
                  <a:pt x="714375" y="0"/>
                </a:lnTo>
                <a:close/>
              </a:path>
            </a:pathLst>
          </a:custGeom>
          <a:solidFill>
            <a:srgbClr val="FFFF00">
              <a:alpha val="3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 rot="10800000">
            <a:off x="1692275" y="692150"/>
            <a:ext cx="3365500" cy="309721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10800000" flipV="1">
            <a:off x="708025" y="3789363"/>
            <a:ext cx="4319588" cy="12239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4932363" y="3644900"/>
            <a:ext cx="215900" cy="215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4594225" y="3495675"/>
            <a:ext cx="139700" cy="387350"/>
          </a:xfrm>
          <a:custGeom>
            <a:avLst/>
            <a:gdLst>
              <a:gd name="connsiteX0" fmla="*/ 139850 w 139850"/>
              <a:gd name="connsiteY0" fmla="*/ 0 h 387276"/>
              <a:gd name="connsiteX1" fmla="*/ 21516 w 139850"/>
              <a:gd name="connsiteY1" fmla="*/ 118334 h 387276"/>
              <a:gd name="connsiteX2" fmla="*/ 0 w 139850"/>
              <a:gd name="connsiteY2" fmla="*/ 290457 h 387276"/>
              <a:gd name="connsiteX3" fmla="*/ 43031 w 139850"/>
              <a:gd name="connsiteY3" fmla="*/ 387276 h 38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50" h="387276">
                <a:moveTo>
                  <a:pt x="139850" y="0"/>
                </a:moveTo>
                <a:lnTo>
                  <a:pt x="21516" y="118334"/>
                </a:lnTo>
                <a:lnTo>
                  <a:pt x="0" y="290457"/>
                </a:lnTo>
                <a:lnTo>
                  <a:pt x="43031" y="387276"/>
                </a:ln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25" name="テキスト ボックス 9"/>
          <p:cNvSpPr txBox="1">
            <a:spLocks noChangeArrowheads="1"/>
          </p:cNvSpPr>
          <p:nvPr/>
        </p:nvSpPr>
        <p:spPr bwMode="auto">
          <a:xfrm>
            <a:off x="4067175" y="3284538"/>
            <a:ext cx="67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7030A0"/>
                </a:solidFill>
              </a:rPr>
              <a:t>60°</a:t>
            </a:r>
            <a:endParaRPr lang="ja-JP" altLang="en-US">
              <a:solidFill>
                <a:srgbClr val="7030A0"/>
              </a:solidFill>
            </a:endParaRPr>
          </a:p>
        </p:txBody>
      </p:sp>
      <p:sp>
        <p:nvSpPr>
          <p:cNvPr id="34826" name="テキスト ボックス 11"/>
          <p:cNvSpPr txBox="1">
            <a:spLocks noChangeArrowheads="1"/>
          </p:cNvSpPr>
          <p:nvPr/>
        </p:nvSpPr>
        <p:spPr bwMode="auto">
          <a:xfrm>
            <a:off x="4427538" y="549275"/>
            <a:ext cx="4600575" cy="1754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In hazardous Area,</a:t>
            </a:r>
          </a:p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There is possibility that residents die. </a:t>
            </a:r>
          </a:p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</a:rPr>
              <a:t>It is necessary to evacuate. </a:t>
            </a:r>
          </a:p>
          <a:p>
            <a:endParaRPr lang="en-US" altLang="ja-JP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altLang="ja-JP">
                <a:latin typeface="Calibri" pitchFamily="34" charset="0"/>
              </a:rPr>
              <a:t>The direction of debris flow is unknown.</a:t>
            </a:r>
          </a:p>
          <a:p>
            <a:pPr>
              <a:buFontTx/>
              <a:buChar char="-"/>
            </a:pPr>
            <a:r>
              <a:rPr lang="en-US" altLang="ja-JP">
                <a:latin typeface="Calibri" pitchFamily="34" charset="0"/>
              </a:rPr>
              <a:t>Debris flow doesn’t spread all Hazardous area.</a:t>
            </a: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2F65D5B6-B0DF-4CAA-AD48-ABB669728B24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3"/>
          <p:cNvSpPr txBox="1">
            <a:spLocks noChangeArrowheads="1"/>
          </p:cNvSpPr>
          <p:nvPr/>
        </p:nvSpPr>
        <p:spPr bwMode="auto">
          <a:xfrm>
            <a:off x="179388" y="188913"/>
            <a:ext cx="35369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u="sng"/>
              <a:t>What’s Hazard Map?</a:t>
            </a:r>
            <a:endParaRPr lang="ja-JP" altLang="en-US" sz="2800" u="sng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997200"/>
            <a:ext cx="25923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テキスト ボックス 3"/>
          <p:cNvSpPr txBox="1">
            <a:spLocks noChangeArrowheads="1"/>
          </p:cNvSpPr>
          <p:nvPr/>
        </p:nvSpPr>
        <p:spPr bwMode="auto">
          <a:xfrm>
            <a:off x="106363" y="2347913"/>
            <a:ext cx="2416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①</a:t>
            </a:r>
            <a:r>
              <a:rPr lang="en-US" altLang="ja-JP" sz="2400"/>
              <a:t>Early Warning</a:t>
            </a:r>
            <a:endParaRPr lang="ja-JP" altLang="en-US" sz="2400"/>
          </a:p>
        </p:txBody>
      </p:sp>
      <p:sp>
        <p:nvSpPr>
          <p:cNvPr id="7" name="右矢印 6"/>
          <p:cNvSpPr/>
          <p:nvPr/>
        </p:nvSpPr>
        <p:spPr>
          <a:xfrm>
            <a:off x="2627313" y="3573463"/>
            <a:ext cx="576262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3" cstate="print"/>
          <a:srcRect l="2917" t="8289" r="2122" b="7703"/>
          <a:stretch>
            <a:fillRect/>
          </a:stretch>
        </p:blipFill>
        <p:spPr bwMode="auto">
          <a:xfrm>
            <a:off x="3852863" y="2420938"/>
            <a:ext cx="2135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 descr="181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365625"/>
            <a:ext cx="19319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テキスト ボックス 7"/>
          <p:cNvSpPr txBox="1">
            <a:spLocks noChangeArrowheads="1"/>
          </p:cNvSpPr>
          <p:nvPr/>
        </p:nvSpPr>
        <p:spPr bwMode="auto">
          <a:xfrm>
            <a:off x="2844800" y="1557338"/>
            <a:ext cx="5969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②　</a:t>
            </a:r>
            <a:r>
              <a:rPr lang="en-US" altLang="ja-JP" sz="2400"/>
              <a:t>Inform Early Warning Information </a:t>
            </a:r>
          </a:p>
          <a:p>
            <a:r>
              <a:rPr lang="en-US" altLang="ja-JP" sz="2400"/>
              <a:t>    for</a:t>
            </a:r>
            <a:r>
              <a:rPr lang="ja-JP" altLang="en-US" sz="2400"/>
              <a:t> </a:t>
            </a:r>
            <a:r>
              <a:rPr lang="en-US" altLang="ja-JP" sz="2400"/>
              <a:t>residents who live in hazardous area</a:t>
            </a:r>
            <a:endParaRPr lang="ja-JP" altLang="en-US" sz="2400"/>
          </a:p>
        </p:txBody>
      </p:sp>
      <p:sp>
        <p:nvSpPr>
          <p:cNvPr id="11" name="右矢印 10"/>
          <p:cNvSpPr/>
          <p:nvPr/>
        </p:nvSpPr>
        <p:spPr>
          <a:xfrm>
            <a:off x="6011863" y="3573463"/>
            <a:ext cx="576262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874" name="テキスト ボックス 9"/>
          <p:cNvSpPr txBox="1">
            <a:spLocks noChangeArrowheads="1"/>
          </p:cNvSpPr>
          <p:nvPr/>
        </p:nvSpPr>
        <p:spPr bwMode="auto">
          <a:xfrm>
            <a:off x="6877050" y="3500438"/>
            <a:ext cx="201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/>
              <a:t>③</a:t>
            </a:r>
            <a:r>
              <a:rPr lang="en-US" altLang="ja-JP" sz="2400"/>
              <a:t>Evacuation</a:t>
            </a:r>
            <a:endParaRPr lang="ja-JP" altLang="en-US" sz="2400"/>
          </a:p>
        </p:txBody>
      </p:sp>
      <p:sp>
        <p:nvSpPr>
          <p:cNvPr id="13" name="正方形/長方形 12"/>
          <p:cNvSpPr/>
          <p:nvPr/>
        </p:nvSpPr>
        <p:spPr>
          <a:xfrm>
            <a:off x="2700338" y="1484313"/>
            <a:ext cx="6264275" cy="5040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876" name="テキスト ボックス 13"/>
          <p:cNvSpPr txBox="1">
            <a:spLocks noChangeArrowheads="1"/>
          </p:cNvSpPr>
          <p:nvPr/>
        </p:nvSpPr>
        <p:spPr bwMode="auto">
          <a:xfrm>
            <a:off x="395288" y="80645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Map which guides residents to evacuate safely</a:t>
            </a:r>
            <a:endParaRPr lang="ja-JP" altLang="en-US" sz="2400"/>
          </a:p>
        </p:txBody>
      </p:sp>
      <p:sp>
        <p:nvSpPr>
          <p:cNvPr id="36877" name="テキスト ボックス 14"/>
          <p:cNvSpPr txBox="1">
            <a:spLocks noChangeArrowheads="1"/>
          </p:cNvSpPr>
          <p:nvPr/>
        </p:nvSpPr>
        <p:spPr bwMode="auto">
          <a:xfrm>
            <a:off x="5795963" y="4149725"/>
            <a:ext cx="3044825" cy="2030413"/>
          </a:xfrm>
          <a:prstGeom prst="rect">
            <a:avLst/>
          </a:prstGeom>
          <a:solidFill>
            <a:srgbClr val="FBEA1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70C0"/>
                </a:solidFill>
              </a:rPr>
              <a:t>Hazard Map guides </a:t>
            </a:r>
          </a:p>
          <a:p>
            <a:r>
              <a:rPr lang="en-US" altLang="ja-JP">
                <a:solidFill>
                  <a:srgbClr val="0070C0"/>
                </a:solidFill>
              </a:rPr>
              <a:t>residents to evacuate safely</a:t>
            </a:r>
          </a:p>
          <a:p>
            <a:endParaRPr lang="en-US" altLang="ja-JP">
              <a:solidFill>
                <a:srgbClr val="0070C0"/>
              </a:solidFill>
            </a:endParaRPr>
          </a:p>
          <a:p>
            <a:r>
              <a:rPr lang="en-US" altLang="ja-JP">
                <a:solidFill>
                  <a:srgbClr val="0070C0"/>
                </a:solidFill>
              </a:rPr>
              <a:t>Essential information</a:t>
            </a:r>
          </a:p>
          <a:p>
            <a:r>
              <a:rPr lang="en-US" altLang="ja-JP"/>
              <a:t>- Hazardous Area</a:t>
            </a:r>
          </a:p>
          <a:p>
            <a:pPr>
              <a:buFontTx/>
              <a:buChar char="-"/>
            </a:pPr>
            <a:r>
              <a:rPr lang="en-US" altLang="ja-JP"/>
              <a:t> Evacuation route, refuge</a:t>
            </a:r>
          </a:p>
          <a:p>
            <a:r>
              <a:rPr lang="en-US" altLang="ja-JP"/>
              <a:t>- Explanation about risk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B0AFD256-15F4-4E33-AEFA-E50A9D91004F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5175"/>
            <a:ext cx="836771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323850" y="333375"/>
            <a:ext cx="357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Japanese example 1 (Photo ver.)</a:t>
            </a:r>
            <a:endParaRPr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1979613" y="2636838"/>
            <a:ext cx="1223962" cy="71437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テキスト ボックス 7"/>
          <p:cNvSpPr txBox="1">
            <a:spLocks noChangeArrowheads="1"/>
          </p:cNvSpPr>
          <p:nvPr/>
        </p:nvSpPr>
        <p:spPr bwMode="auto">
          <a:xfrm>
            <a:off x="684213" y="2565400"/>
            <a:ext cx="1838325" cy="3683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Hazardous Area</a:t>
            </a:r>
            <a:endParaRPr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187450" y="4292600"/>
            <a:ext cx="1223963" cy="73025"/>
          </a:xfrm>
          <a:prstGeom prst="line">
            <a:avLst/>
          </a:prstGeom>
          <a:ln w="508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テキスト ボックス 8"/>
          <p:cNvSpPr txBox="1">
            <a:spLocks noChangeArrowheads="1"/>
          </p:cNvSpPr>
          <p:nvPr/>
        </p:nvSpPr>
        <p:spPr bwMode="auto">
          <a:xfrm>
            <a:off x="250825" y="4076700"/>
            <a:ext cx="1878013" cy="646113"/>
          </a:xfrm>
          <a:prstGeom prst="rect">
            <a:avLst/>
          </a:prstGeom>
          <a:solidFill>
            <a:srgbClr val="F313D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Evacuation </a:t>
            </a:r>
          </a:p>
          <a:p>
            <a:r>
              <a:rPr lang="en-US" altLang="ja-JP"/>
              <a:t>route and refuge</a:t>
            </a:r>
            <a:endParaRPr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7380288" y="5732463"/>
            <a:ext cx="431800" cy="2174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テキスト ボックス 10"/>
          <p:cNvSpPr txBox="1">
            <a:spLocks noChangeArrowheads="1"/>
          </p:cNvSpPr>
          <p:nvPr/>
        </p:nvSpPr>
        <p:spPr bwMode="auto">
          <a:xfrm>
            <a:off x="6516688" y="5445125"/>
            <a:ext cx="24542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Explanation about risk</a:t>
            </a:r>
            <a:endParaRPr lang="ja-JP" altLang="en-US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>
          <a:xfrm>
            <a:off x="6831013" y="6356350"/>
            <a:ext cx="2133600" cy="365125"/>
          </a:xfrm>
        </p:spPr>
        <p:txBody>
          <a:bodyPr/>
          <a:lstStyle/>
          <a:p>
            <a:pPr>
              <a:defRPr/>
            </a:pPr>
            <a:fld id="{CBB9D326-B849-498C-822B-1ED1EFB3E6E6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39939" name="Picture 2" descr="C:\Users\pc07\Desktop\10628本省（事前調査報告）\Wa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779463"/>
            <a:ext cx="74009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リーフォーム 4"/>
          <p:cNvSpPr/>
          <p:nvPr/>
        </p:nvSpPr>
        <p:spPr>
          <a:xfrm>
            <a:off x="4991100" y="2655888"/>
            <a:ext cx="2971800" cy="1855787"/>
          </a:xfrm>
          <a:custGeom>
            <a:avLst/>
            <a:gdLst>
              <a:gd name="connsiteX0" fmla="*/ 0 w 2971800"/>
              <a:gd name="connsiteY0" fmla="*/ 1810512 h 1856232"/>
              <a:gd name="connsiteX1" fmla="*/ 420624 w 2971800"/>
              <a:gd name="connsiteY1" fmla="*/ 1499616 h 1856232"/>
              <a:gd name="connsiteX2" fmla="*/ 914400 w 2971800"/>
              <a:gd name="connsiteY2" fmla="*/ 941832 h 1856232"/>
              <a:gd name="connsiteX3" fmla="*/ 1389888 w 2971800"/>
              <a:gd name="connsiteY3" fmla="*/ 356616 h 1856232"/>
              <a:gd name="connsiteX4" fmla="*/ 1755648 w 2971800"/>
              <a:gd name="connsiteY4" fmla="*/ 0 h 1856232"/>
              <a:gd name="connsiteX5" fmla="*/ 2185416 w 2971800"/>
              <a:gd name="connsiteY5" fmla="*/ 182880 h 1856232"/>
              <a:gd name="connsiteX6" fmla="*/ 2569464 w 2971800"/>
              <a:gd name="connsiteY6" fmla="*/ 521208 h 1856232"/>
              <a:gd name="connsiteX7" fmla="*/ 2971800 w 2971800"/>
              <a:gd name="connsiteY7" fmla="*/ 777240 h 1856232"/>
              <a:gd name="connsiteX8" fmla="*/ 1956816 w 2971800"/>
              <a:gd name="connsiteY8" fmla="*/ 1563624 h 1856232"/>
              <a:gd name="connsiteX9" fmla="*/ 1417320 w 2971800"/>
              <a:gd name="connsiteY9" fmla="*/ 1856232 h 1856232"/>
              <a:gd name="connsiteX10" fmla="*/ 640080 w 2971800"/>
              <a:gd name="connsiteY10" fmla="*/ 1847088 h 1856232"/>
              <a:gd name="connsiteX11" fmla="*/ 0 w 2971800"/>
              <a:gd name="connsiteY11" fmla="*/ 181051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1800" h="1856232">
                <a:moveTo>
                  <a:pt x="0" y="1810512"/>
                </a:moveTo>
                <a:lnTo>
                  <a:pt x="420624" y="1499616"/>
                </a:lnTo>
                <a:lnTo>
                  <a:pt x="914400" y="941832"/>
                </a:lnTo>
                <a:lnTo>
                  <a:pt x="1389888" y="356616"/>
                </a:lnTo>
                <a:lnTo>
                  <a:pt x="1755648" y="0"/>
                </a:lnTo>
                <a:lnTo>
                  <a:pt x="2185416" y="182880"/>
                </a:lnTo>
                <a:lnTo>
                  <a:pt x="2569464" y="521208"/>
                </a:lnTo>
                <a:lnTo>
                  <a:pt x="2971800" y="777240"/>
                </a:lnTo>
                <a:lnTo>
                  <a:pt x="1956816" y="1563624"/>
                </a:lnTo>
                <a:lnTo>
                  <a:pt x="1417320" y="1856232"/>
                </a:lnTo>
                <a:lnTo>
                  <a:pt x="640080" y="1847088"/>
                </a:lnTo>
                <a:lnTo>
                  <a:pt x="0" y="1810512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010150" y="3336925"/>
            <a:ext cx="2433638" cy="1125538"/>
          </a:xfrm>
          <a:custGeom>
            <a:avLst/>
            <a:gdLst>
              <a:gd name="connsiteX0" fmla="*/ 0 w 2432304"/>
              <a:gd name="connsiteY0" fmla="*/ 1124712 h 1124712"/>
              <a:gd name="connsiteX1" fmla="*/ 722376 w 2432304"/>
              <a:gd name="connsiteY1" fmla="*/ 969264 h 1124712"/>
              <a:gd name="connsiteX2" fmla="*/ 1252728 w 2432304"/>
              <a:gd name="connsiteY2" fmla="*/ 804672 h 1124712"/>
              <a:gd name="connsiteX3" fmla="*/ 1408176 w 2432304"/>
              <a:gd name="connsiteY3" fmla="*/ 795528 h 1124712"/>
              <a:gd name="connsiteX4" fmla="*/ 1956816 w 2432304"/>
              <a:gd name="connsiteY4" fmla="*/ 347472 h 1124712"/>
              <a:gd name="connsiteX5" fmla="*/ 2057400 w 2432304"/>
              <a:gd name="connsiteY5" fmla="*/ 155448 h 1124712"/>
              <a:gd name="connsiteX6" fmla="*/ 2432304 w 2432304"/>
              <a:gd name="connsiteY6" fmla="*/ 0 h 112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304" h="1124712">
                <a:moveTo>
                  <a:pt x="0" y="1124712"/>
                </a:moveTo>
                <a:lnTo>
                  <a:pt x="722376" y="969264"/>
                </a:lnTo>
                <a:lnTo>
                  <a:pt x="1252728" y="804672"/>
                </a:lnTo>
                <a:lnTo>
                  <a:pt x="1408176" y="795528"/>
                </a:lnTo>
                <a:lnTo>
                  <a:pt x="1956816" y="347472"/>
                </a:lnTo>
                <a:lnTo>
                  <a:pt x="2057400" y="155448"/>
                </a:lnTo>
                <a:lnTo>
                  <a:pt x="2432304" y="0"/>
                </a:lnTo>
              </a:path>
            </a:pathLst>
          </a:cu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27088" y="6453188"/>
            <a:ext cx="865187" cy="1587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テキスト ボックス 9"/>
          <p:cNvSpPr txBox="1">
            <a:spLocks noChangeArrowheads="1"/>
          </p:cNvSpPr>
          <p:nvPr/>
        </p:nvSpPr>
        <p:spPr bwMode="auto">
          <a:xfrm>
            <a:off x="900113" y="608330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  <a:latin typeface="Calibri" pitchFamily="34" charset="0"/>
              </a:rPr>
              <a:t>100m</a:t>
            </a:r>
            <a:endParaRPr lang="ja-JP" alt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3708400" y="2832100"/>
            <a:ext cx="2087563" cy="2036763"/>
          </a:xfrm>
          <a:custGeom>
            <a:avLst/>
            <a:gdLst>
              <a:gd name="connsiteX0" fmla="*/ 2313992 w 2313992"/>
              <a:gd name="connsiteY0" fmla="*/ 559837 h 989045"/>
              <a:gd name="connsiteX1" fmla="*/ 1744824 w 2313992"/>
              <a:gd name="connsiteY1" fmla="*/ 391886 h 989045"/>
              <a:gd name="connsiteX2" fmla="*/ 74645 w 2313992"/>
              <a:gd name="connsiteY2" fmla="*/ 0 h 989045"/>
              <a:gd name="connsiteX3" fmla="*/ 0 w 2313992"/>
              <a:gd name="connsiteY3" fmla="*/ 989045 h 989045"/>
              <a:gd name="connsiteX4" fmla="*/ 2313992 w 2313992"/>
              <a:gd name="connsiteY4" fmla="*/ 559837 h 989045"/>
              <a:gd name="connsiteX0" fmla="*/ 2824132 w 2824132"/>
              <a:gd name="connsiteY0" fmla="*/ 1989278 h 2418486"/>
              <a:gd name="connsiteX1" fmla="*/ 2254964 w 2824132"/>
              <a:gd name="connsiteY1" fmla="*/ 1821327 h 2418486"/>
              <a:gd name="connsiteX2" fmla="*/ 0 w 2824132"/>
              <a:gd name="connsiteY2" fmla="*/ 0 h 2418486"/>
              <a:gd name="connsiteX3" fmla="*/ 510140 w 2824132"/>
              <a:gd name="connsiteY3" fmla="*/ 2418486 h 2418486"/>
              <a:gd name="connsiteX4" fmla="*/ 2824132 w 2824132"/>
              <a:gd name="connsiteY4" fmla="*/ 1989278 h 2418486"/>
              <a:gd name="connsiteX0" fmla="*/ 3334272 w 3334272"/>
              <a:gd name="connsiteY0" fmla="*/ 1989278 h 2638968"/>
              <a:gd name="connsiteX1" fmla="*/ 2765104 w 3334272"/>
              <a:gd name="connsiteY1" fmla="*/ 1821327 h 2638968"/>
              <a:gd name="connsiteX2" fmla="*/ 510140 w 3334272"/>
              <a:gd name="connsiteY2" fmla="*/ 0 h 2638968"/>
              <a:gd name="connsiteX3" fmla="*/ 0 w 3334272"/>
              <a:gd name="connsiteY3" fmla="*/ 2638968 h 2638968"/>
              <a:gd name="connsiteX4" fmla="*/ 3334272 w 3334272"/>
              <a:gd name="connsiteY4" fmla="*/ 1989278 h 2638968"/>
              <a:gd name="connsiteX0" fmla="*/ 3079202 w 3079202"/>
              <a:gd name="connsiteY0" fmla="*/ 1989278 h 2748925"/>
              <a:gd name="connsiteX1" fmla="*/ 2510034 w 3079202"/>
              <a:gd name="connsiteY1" fmla="*/ 1821327 h 2748925"/>
              <a:gd name="connsiteX2" fmla="*/ 255070 w 3079202"/>
              <a:gd name="connsiteY2" fmla="*/ 0 h 2748925"/>
              <a:gd name="connsiteX3" fmla="*/ 0 w 3079202"/>
              <a:gd name="connsiteY3" fmla="*/ 2748925 h 2748925"/>
              <a:gd name="connsiteX4" fmla="*/ 3079202 w 3079202"/>
              <a:gd name="connsiteY4" fmla="*/ 1989278 h 2748925"/>
              <a:gd name="connsiteX0" fmla="*/ 3079202 w 3079202"/>
              <a:gd name="connsiteY0" fmla="*/ 1989278 h 2748925"/>
              <a:gd name="connsiteX1" fmla="*/ 2805769 w 3079202"/>
              <a:gd name="connsiteY1" fmla="*/ 1979226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10034 w 3079202"/>
              <a:gd name="connsiteY2" fmla="*/ 1821327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55070 w 3079202"/>
              <a:gd name="connsiteY3" fmla="*/ 0 h 2748925"/>
              <a:gd name="connsiteX4" fmla="*/ 0 w 3079202"/>
              <a:gd name="connsiteY4" fmla="*/ 2748925 h 2748925"/>
              <a:gd name="connsiteX5" fmla="*/ 3079202 w 3079202"/>
              <a:gd name="connsiteY5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40119 w 3079202"/>
              <a:gd name="connsiteY3" fmla="*/ 1322260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1989278 h 2748925"/>
              <a:gd name="connsiteX1" fmla="*/ 3060839 w 3079202"/>
              <a:gd name="connsiteY1" fmla="*/ 1869269 h 2748925"/>
              <a:gd name="connsiteX2" fmla="*/ 2550699 w 3079202"/>
              <a:gd name="connsiteY2" fmla="*/ 1649355 h 2748925"/>
              <a:gd name="connsiteX3" fmla="*/ 2168094 w 3079202"/>
              <a:gd name="connsiteY3" fmla="*/ 1209527 h 2748925"/>
              <a:gd name="connsiteX4" fmla="*/ 255070 w 3079202"/>
              <a:gd name="connsiteY4" fmla="*/ 0 h 2748925"/>
              <a:gd name="connsiteX5" fmla="*/ 0 w 3079202"/>
              <a:gd name="connsiteY5" fmla="*/ 2748925 h 2748925"/>
              <a:gd name="connsiteX6" fmla="*/ 3079202 w 3079202"/>
              <a:gd name="connsiteY6" fmla="*/ 1989278 h 2748925"/>
              <a:gd name="connsiteX0" fmla="*/ 3079202 w 3079202"/>
              <a:gd name="connsiteY0" fmla="*/ 2350257 h 3109904"/>
              <a:gd name="connsiteX1" fmla="*/ 3060839 w 3079202"/>
              <a:gd name="connsiteY1" fmla="*/ 2230248 h 3109904"/>
              <a:gd name="connsiteX2" fmla="*/ 2550699 w 3079202"/>
              <a:gd name="connsiteY2" fmla="*/ 2010334 h 3109904"/>
              <a:gd name="connsiteX3" fmla="*/ 2168094 w 3079202"/>
              <a:gd name="connsiteY3" fmla="*/ 1570506 h 3109904"/>
              <a:gd name="connsiteX4" fmla="*/ 1473260 w 3079202"/>
              <a:gd name="connsiteY4" fmla="*/ 944022 h 3109904"/>
              <a:gd name="connsiteX5" fmla="*/ 255070 w 3079202"/>
              <a:gd name="connsiteY5" fmla="*/ 360979 h 3109904"/>
              <a:gd name="connsiteX6" fmla="*/ 0 w 3079202"/>
              <a:gd name="connsiteY6" fmla="*/ 3109904 h 3109904"/>
              <a:gd name="connsiteX7" fmla="*/ 3079202 w 3079202"/>
              <a:gd name="connsiteY7" fmla="*/ 2350257 h 3109904"/>
              <a:gd name="connsiteX0" fmla="*/ 3079202 w 3079202"/>
              <a:gd name="connsiteY0" fmla="*/ 2350259 h 3109906"/>
              <a:gd name="connsiteX1" fmla="*/ 3060839 w 3079202"/>
              <a:gd name="connsiteY1" fmla="*/ 2230250 h 3109906"/>
              <a:gd name="connsiteX2" fmla="*/ 2550699 w 3079202"/>
              <a:gd name="connsiteY2" fmla="*/ 2010336 h 3109906"/>
              <a:gd name="connsiteX3" fmla="*/ 2168094 w 3079202"/>
              <a:gd name="connsiteY3" fmla="*/ 1570508 h 3109906"/>
              <a:gd name="connsiteX4" fmla="*/ 1530420 w 3079202"/>
              <a:gd name="connsiteY4" fmla="*/ 690852 h 3109906"/>
              <a:gd name="connsiteX5" fmla="*/ 255070 w 3079202"/>
              <a:gd name="connsiteY5" fmla="*/ 360981 h 3109906"/>
              <a:gd name="connsiteX6" fmla="*/ 0 w 3079202"/>
              <a:gd name="connsiteY6" fmla="*/ 3109906 h 3109906"/>
              <a:gd name="connsiteX7" fmla="*/ 3079202 w 3079202"/>
              <a:gd name="connsiteY7" fmla="*/ 2350259 h 3109906"/>
              <a:gd name="connsiteX0" fmla="*/ 3079202 w 3570979"/>
              <a:gd name="connsiteY0" fmla="*/ 2350257 h 3109904"/>
              <a:gd name="connsiteX1" fmla="*/ 3570979 w 3570979"/>
              <a:gd name="connsiteY1" fmla="*/ 2230249 h 3109904"/>
              <a:gd name="connsiteX2" fmla="*/ 2550699 w 3570979"/>
              <a:gd name="connsiteY2" fmla="*/ 2010334 h 3109904"/>
              <a:gd name="connsiteX3" fmla="*/ 2168094 w 3570979"/>
              <a:gd name="connsiteY3" fmla="*/ 1570506 h 3109904"/>
              <a:gd name="connsiteX4" fmla="*/ 1530420 w 3570979"/>
              <a:gd name="connsiteY4" fmla="*/ 690850 h 3109904"/>
              <a:gd name="connsiteX5" fmla="*/ 255070 w 3570979"/>
              <a:gd name="connsiteY5" fmla="*/ 360979 h 3109904"/>
              <a:gd name="connsiteX6" fmla="*/ 0 w 3570979"/>
              <a:gd name="connsiteY6" fmla="*/ 3109904 h 3109904"/>
              <a:gd name="connsiteX7" fmla="*/ 3079202 w 3570979"/>
              <a:gd name="connsiteY7" fmla="*/ 2350257 h 3109904"/>
              <a:gd name="connsiteX0" fmla="*/ 3698514 w 3698514"/>
              <a:gd name="connsiteY0" fmla="*/ 2340207 h 3109906"/>
              <a:gd name="connsiteX1" fmla="*/ 3570979 w 3698514"/>
              <a:gd name="connsiteY1" fmla="*/ 2230251 h 3109906"/>
              <a:gd name="connsiteX2" fmla="*/ 2550699 w 3698514"/>
              <a:gd name="connsiteY2" fmla="*/ 2010336 h 3109906"/>
              <a:gd name="connsiteX3" fmla="*/ 2168094 w 3698514"/>
              <a:gd name="connsiteY3" fmla="*/ 1570508 h 3109906"/>
              <a:gd name="connsiteX4" fmla="*/ 1530420 w 3698514"/>
              <a:gd name="connsiteY4" fmla="*/ 690852 h 3109906"/>
              <a:gd name="connsiteX5" fmla="*/ 255070 w 3698514"/>
              <a:gd name="connsiteY5" fmla="*/ 360981 h 3109906"/>
              <a:gd name="connsiteX6" fmla="*/ 0 w 3698514"/>
              <a:gd name="connsiteY6" fmla="*/ 3109906 h 3109906"/>
              <a:gd name="connsiteX7" fmla="*/ 3698514 w 3698514"/>
              <a:gd name="connsiteY7" fmla="*/ 2340207 h 310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8514" h="3109906">
                <a:moveTo>
                  <a:pt x="3698514" y="2340207"/>
                </a:moveTo>
                <a:lnTo>
                  <a:pt x="3570979" y="2230251"/>
                </a:lnTo>
                <a:lnTo>
                  <a:pt x="2550699" y="2010336"/>
                </a:lnTo>
                <a:lnTo>
                  <a:pt x="2168094" y="1570508"/>
                </a:lnTo>
                <a:cubicBezTo>
                  <a:pt x="1988521" y="1392789"/>
                  <a:pt x="1849257" y="892440"/>
                  <a:pt x="1530420" y="690852"/>
                </a:cubicBezTo>
                <a:cubicBezTo>
                  <a:pt x="1211583" y="489264"/>
                  <a:pt x="500613" y="1"/>
                  <a:pt x="255070" y="360981"/>
                </a:cubicBezTo>
                <a:lnTo>
                  <a:pt x="0" y="3109906"/>
                </a:lnTo>
                <a:lnTo>
                  <a:pt x="3698514" y="2340207"/>
                </a:lnTo>
                <a:close/>
              </a:path>
            </a:pathLst>
          </a:cu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892300" y="2509838"/>
            <a:ext cx="1887538" cy="1206500"/>
          </a:xfrm>
          <a:custGeom>
            <a:avLst/>
            <a:gdLst>
              <a:gd name="connsiteX0" fmla="*/ 1865376 w 1865376"/>
              <a:gd name="connsiteY0" fmla="*/ 1161288 h 1161288"/>
              <a:gd name="connsiteX1" fmla="*/ 1755648 w 1865376"/>
              <a:gd name="connsiteY1" fmla="*/ 978408 h 1161288"/>
              <a:gd name="connsiteX2" fmla="*/ 1371600 w 1865376"/>
              <a:gd name="connsiteY2" fmla="*/ 950976 h 1161288"/>
              <a:gd name="connsiteX3" fmla="*/ 1261872 w 1865376"/>
              <a:gd name="connsiteY3" fmla="*/ 795528 h 1161288"/>
              <a:gd name="connsiteX4" fmla="*/ 1069848 w 1865376"/>
              <a:gd name="connsiteY4" fmla="*/ 649224 h 1161288"/>
              <a:gd name="connsiteX5" fmla="*/ 841248 w 1865376"/>
              <a:gd name="connsiteY5" fmla="*/ 475488 h 1161288"/>
              <a:gd name="connsiteX6" fmla="*/ 676656 w 1865376"/>
              <a:gd name="connsiteY6" fmla="*/ 137160 h 1161288"/>
              <a:gd name="connsiteX7" fmla="*/ 301752 w 1865376"/>
              <a:gd name="connsiteY7" fmla="*/ 91440 h 1161288"/>
              <a:gd name="connsiteX8" fmla="*/ 0 w 1865376"/>
              <a:gd name="connsiteY8" fmla="*/ 0 h 11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376" h="1161288">
                <a:moveTo>
                  <a:pt x="1865376" y="1161288"/>
                </a:moveTo>
                <a:lnTo>
                  <a:pt x="1755648" y="978408"/>
                </a:lnTo>
                <a:lnTo>
                  <a:pt x="1371600" y="950976"/>
                </a:lnTo>
                <a:lnTo>
                  <a:pt x="1261872" y="795528"/>
                </a:lnTo>
                <a:lnTo>
                  <a:pt x="1069848" y="649224"/>
                </a:lnTo>
                <a:lnTo>
                  <a:pt x="841248" y="475488"/>
                </a:lnTo>
                <a:lnTo>
                  <a:pt x="676656" y="137160"/>
                </a:lnTo>
                <a:lnTo>
                  <a:pt x="301752" y="91440"/>
                </a:lnTo>
                <a:lnTo>
                  <a:pt x="0" y="0"/>
                </a:lnTo>
              </a:path>
            </a:pathLst>
          </a:custGeom>
          <a:ln w="508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547813" y="2205038"/>
            <a:ext cx="576262" cy="287337"/>
          </a:xfrm>
          <a:prstGeom prst="rect">
            <a:avLst/>
          </a:prstGeom>
          <a:noFill/>
          <a:ln w="50800">
            <a:solidFill>
              <a:srgbClr val="F31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947" name="テキスト ボックス 12"/>
          <p:cNvSpPr txBox="1">
            <a:spLocks noChangeArrowheads="1"/>
          </p:cNvSpPr>
          <p:nvPr/>
        </p:nvSpPr>
        <p:spPr bwMode="auto">
          <a:xfrm>
            <a:off x="971550" y="1484313"/>
            <a:ext cx="212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Refuge:</a:t>
            </a:r>
          </a:p>
          <a:p>
            <a:r>
              <a:rPr lang="en-US" altLang="ja-JP"/>
              <a:t>Elementary School</a:t>
            </a:r>
            <a:endParaRPr lang="ja-JP" altLang="en-US"/>
          </a:p>
        </p:txBody>
      </p:sp>
      <p:sp>
        <p:nvSpPr>
          <p:cNvPr id="39948" name="テキスト ボックス 15"/>
          <p:cNvSpPr txBox="1">
            <a:spLocks noChangeArrowheads="1"/>
          </p:cNvSpPr>
          <p:nvPr/>
        </p:nvSpPr>
        <p:spPr bwMode="auto">
          <a:xfrm>
            <a:off x="2482850" y="5765800"/>
            <a:ext cx="5618163" cy="83185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/>
              <a:t>Notice:</a:t>
            </a:r>
          </a:p>
          <a:p>
            <a:r>
              <a:rPr lang="en-US" altLang="ja-JP" sz="1600"/>
              <a:t>Yellow zone is a high risk area for debris flow.</a:t>
            </a:r>
          </a:p>
          <a:p>
            <a:r>
              <a:rPr lang="en-US" altLang="ja-JP" sz="1600"/>
              <a:t>If  It has inexperienced heavy rain, be careful and evacuate.</a:t>
            </a:r>
            <a:endParaRPr lang="ja-JP" altLang="en-US" sz="1600"/>
          </a:p>
        </p:txBody>
      </p:sp>
      <p:sp>
        <p:nvSpPr>
          <p:cNvPr id="39949" name="テキスト ボックス 16"/>
          <p:cNvSpPr txBox="1">
            <a:spLocks noChangeArrowheads="1"/>
          </p:cNvSpPr>
          <p:nvPr/>
        </p:nvSpPr>
        <p:spPr bwMode="auto">
          <a:xfrm>
            <a:off x="5543550" y="5364163"/>
            <a:ext cx="25574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          Evacuation route</a:t>
            </a:r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5741988" y="5570538"/>
            <a:ext cx="360362" cy="0"/>
          </a:xfrm>
          <a:prstGeom prst="line">
            <a:avLst/>
          </a:prstGeom>
          <a:ln w="38100">
            <a:solidFill>
              <a:srgbClr val="F31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1" name="テキスト ボックス 17"/>
          <p:cNvSpPr txBox="1">
            <a:spLocks noChangeArrowheads="1"/>
          </p:cNvSpPr>
          <p:nvPr/>
        </p:nvSpPr>
        <p:spPr bwMode="auto">
          <a:xfrm>
            <a:off x="755650" y="395288"/>
            <a:ext cx="580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○○ </a:t>
            </a:r>
            <a:r>
              <a:rPr lang="en-US" altLang="ja-JP"/>
              <a:t>village  Hazard map for sediment-related disaster </a:t>
            </a:r>
            <a:endParaRPr lang="ja-JP" altLang="en-US"/>
          </a:p>
        </p:txBody>
      </p:sp>
      <p:sp>
        <p:nvSpPr>
          <p:cNvPr id="39952" name="テキスト ボックス 18"/>
          <p:cNvSpPr txBox="1">
            <a:spLocks noChangeArrowheads="1"/>
          </p:cNvSpPr>
          <p:nvPr/>
        </p:nvSpPr>
        <p:spPr bwMode="auto">
          <a:xfrm>
            <a:off x="0" y="0"/>
            <a:ext cx="272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Example of Hazard Map:</a:t>
            </a: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68313" y="404813"/>
            <a:ext cx="8280400" cy="6337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>
          <a:xfrm>
            <a:off x="6975475" y="6356350"/>
            <a:ext cx="2133600" cy="365125"/>
          </a:xfrm>
        </p:spPr>
        <p:txBody>
          <a:bodyPr/>
          <a:lstStyle/>
          <a:p>
            <a:pPr>
              <a:defRPr/>
            </a:pPr>
            <a:fld id="{7F8B245B-C7B6-4EAA-BE04-0AF906E5EC01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1009</Words>
  <Application>Microsoft Office PowerPoint</Application>
  <PresentationFormat>画面に合わせる (4:3)</PresentationFormat>
  <Paragraphs>234</Paragraphs>
  <Slides>30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Office テーマ</vt:lpstr>
      <vt:lpstr>スライド 1</vt:lpstr>
      <vt:lpstr>スライド 2</vt:lpstr>
      <vt:lpstr>Road map</vt:lpstr>
      <vt:lpstr>Strategy for reducing sediment-related disaster risk Case study in Japan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1. When to escape?</vt:lpstr>
      <vt:lpstr>スライド 23</vt:lpstr>
      <vt:lpstr>   3. How to be able to escape? (Preparedness in usual)</vt:lpstr>
      <vt:lpstr>3. How to be able to escape? (Preparedness in usual)</vt:lpstr>
      <vt:lpstr>Road map</vt:lpstr>
      <vt:lpstr>スライド 27</vt:lpstr>
      <vt:lpstr>スライド 28</vt:lpstr>
      <vt:lpstr>スライド 29</vt:lpstr>
      <vt:lpstr>スライド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sabo</dc:creator>
  <cp:lastModifiedBy>sabo</cp:lastModifiedBy>
  <cp:revision>17</cp:revision>
  <dcterms:created xsi:type="dcterms:W3CDTF">2010-09-06T15:26:58Z</dcterms:created>
  <dcterms:modified xsi:type="dcterms:W3CDTF">2010-09-07T03:10:58Z</dcterms:modified>
</cp:coreProperties>
</file>